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7"/>
  </p:notesMasterIdLst>
  <p:sldIdLst>
    <p:sldId id="32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Pinar-DS1-FD Black" pitchFamily="2" charset="-78"/>
      <p:bold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ED"/>
    <a:srgbClr val="FDFDE9"/>
    <a:srgbClr val="FBFCD8"/>
    <a:srgbClr val="FFFFFF"/>
    <a:srgbClr val="C8A951"/>
    <a:srgbClr val="58928B"/>
    <a:srgbClr val="2DBDA5"/>
    <a:srgbClr val="FAEEC2"/>
    <a:srgbClr val="0FA1C3"/>
    <a:srgbClr val="E4E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661E14A-1C5A-46F6-9FB3-97D54935F7D4}" type="datetimeFigureOut">
              <a:rPr lang="fa-IR" smtClean="0"/>
              <a:t>1447/05/18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E1BA544-2899-4EC3-A08C-DE3E428FEB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877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BA544-2899-4EC3-A08C-DE3E428FEB93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87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3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1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5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4.png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6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17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41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30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1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78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54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0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47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8.png"/><Relationship Id="rId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51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23.png"/><Relationship Id="rId4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51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41.png"/><Relationship Id="rId4" Type="http://schemas.openxmlformats.org/officeDocument/2006/relationships/image" Target="../media/image1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37.png"/><Relationship Id="rId4" Type="http://schemas.openxmlformats.org/officeDocument/2006/relationships/image" Target="../media/image1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1.png"/><Relationship Id="rId4" Type="http://schemas.openxmlformats.org/officeDocument/2006/relationships/image" Target="../media/image1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3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8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63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7" Type="http://schemas.openxmlformats.org/officeDocument/2006/relationships/image" Target="../media/image196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78.png"/><Relationship Id="rId4" Type="http://schemas.openxmlformats.org/officeDocument/2006/relationships/image" Target="../media/image1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69.png"/><Relationship Id="rId4" Type="http://schemas.openxmlformats.org/officeDocument/2006/relationships/image" Target="../media/image1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41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38.png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51.png"/><Relationship Id="rId4" Type="http://schemas.openxmlformats.org/officeDocument/2006/relationships/image" Target="../media/image1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8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1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3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18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3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37.png"/><Relationship Id="rId4" Type="http://schemas.openxmlformats.org/officeDocument/2006/relationships/image" Target="../media/image2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19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9.png"/><Relationship Id="rId4" Type="http://schemas.openxmlformats.org/officeDocument/2006/relationships/image" Target="../media/image2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188.png"/><Relationship Id="rId4" Type="http://schemas.openxmlformats.org/officeDocument/2006/relationships/image" Target="../media/image1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1F3F">
                  <a:alpha val="85000"/>
                </a:srgbClr>
              </a:gs>
              <a:gs pos="100000">
                <a:srgbClr val="800020">
                  <a:alpha val="75000"/>
                </a:srgb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6478308" y="3192626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5F5DC">
              <a:alpha val="15000"/>
            </a:srgbClr>
          </a:solidFill>
          <a:ln w="8255">
            <a:solidFill>
              <a:srgbClr val="F5F5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858" y="3324225"/>
            <a:ext cx="238119" cy="2095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59199" y="3192626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5F5DC">
              <a:alpha val="15000"/>
            </a:srgbClr>
          </a:solidFill>
          <a:ln w="8255">
            <a:solidFill>
              <a:srgbClr val="F5F5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971" y="3325975"/>
            <a:ext cx="266693" cy="2095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40089" y="3192626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F5F5DC">
              <a:alpha val="15000"/>
            </a:srgbClr>
          </a:solidFill>
          <a:ln w="8255">
            <a:solidFill>
              <a:srgbClr val="F5F5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3436" y="3325975"/>
            <a:ext cx="209544" cy="209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3119" y="1273662"/>
            <a:ext cx="4095929" cy="85138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6110"/>
              </a:lnSpc>
              <a:spcBef>
                <a:spcPts val="0"/>
              </a:spcBef>
              <a:spcAft>
                <a:spcPts val="1950"/>
              </a:spcAft>
            </a:pPr>
            <a:r>
              <a:rPr sz="4000" b="1" smtClean="0">
                <a:solidFill>
                  <a:srgbClr val="F6F5DB"/>
                </a:solidFill>
              </a:rPr>
              <a:t>تاریخ</a:t>
            </a:r>
            <a:r>
              <a:rPr lang="fa-IR" sz="4000" b="1" smtClean="0">
                <a:solidFill>
                  <a:srgbClr val="F6F5DB"/>
                </a:solidFill>
              </a:rPr>
              <a:t>ـ</a:t>
            </a:r>
            <a:r>
              <a:rPr sz="4000" b="1" smtClean="0">
                <a:solidFill>
                  <a:srgbClr val="F6F5DB"/>
                </a:solidFill>
              </a:rPr>
              <a:t>چه آم</a:t>
            </a:r>
            <a:r>
              <a:rPr lang="fa-IR" sz="4000" b="1" smtClean="0">
                <a:solidFill>
                  <a:srgbClr val="F6F5DB"/>
                </a:solidFill>
              </a:rPr>
              <a:t>ــ</a:t>
            </a:r>
            <a:r>
              <a:rPr sz="4000" b="1" smtClean="0">
                <a:solidFill>
                  <a:srgbClr val="F6F5DB"/>
                </a:solidFill>
              </a:rPr>
              <a:t>وزش</a:t>
            </a:r>
            <a:endParaRPr sz="4000" b="1">
              <a:solidFill>
                <a:srgbClr val="F6F5D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112" y="2346341"/>
            <a:ext cx="6586996" cy="48269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860"/>
              </a:lnSpc>
              <a:spcBef>
                <a:spcPts val="0"/>
              </a:spcBef>
              <a:spcAft>
                <a:spcPts val="2600"/>
              </a:spcAft>
            </a:pPr>
            <a:r>
              <a:rPr sz="2400" b="0">
                <a:solidFill>
                  <a:srgbClr val="F6F5DB"/>
                </a:solidFill>
              </a:rPr>
              <a:t>بررسی سیر تاریخی تعلیم و تربیت در جهان و ایران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90955" y="4030821"/>
            <a:ext cx="2619309" cy="542925"/>
          </a:xfrm>
          <a:prstGeom prst="roundRect">
            <a:avLst>
              <a:gd name="adj" fmla="val 105263"/>
            </a:avLst>
          </a:prstGeom>
          <a:solidFill>
            <a:srgbClr val="001F3F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935670" y="4112232"/>
            <a:ext cx="2302169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145"/>
              </a:lnSpc>
              <a:spcBef>
                <a:spcPts val="3900"/>
              </a:spcBef>
              <a:spcAft>
                <a:spcPts val="0"/>
              </a:spcAft>
            </a:pPr>
            <a:r>
              <a:rPr sz="1315" b="0">
                <a:solidFill>
                  <a:srgbClr val="C8A951"/>
                </a:solidFill>
              </a:rPr>
              <a:t> </a:t>
            </a:r>
            <a:r>
              <a:rPr sz="1104"/>
              <a:t>  </a:t>
            </a:r>
            <a:r>
              <a:rPr sz="1315" b="0">
                <a:solidFill>
                  <a:srgbClr val="C8A951"/>
                </a:solidFill>
              </a:rPr>
              <a:t> گفتاری از </a:t>
            </a:r>
            <a:r>
              <a:rPr sz="1315" b="0" smtClean="0">
                <a:solidFill>
                  <a:srgbClr val="C8A951"/>
                </a:solidFill>
              </a:rPr>
              <a:t>استاد</a:t>
            </a:r>
            <a:r>
              <a:rPr lang="fa-IR" sz="1315">
                <a:solidFill>
                  <a:srgbClr val="C8A951"/>
                </a:solidFill>
              </a:rPr>
              <a:t> </a:t>
            </a:r>
            <a:r>
              <a:rPr lang="fa-IR" sz="1315" b="0" smtClean="0">
                <a:solidFill>
                  <a:srgbClr val="C8A951"/>
                </a:solidFill>
              </a:rPr>
              <a:t>‌:‌‌ ‌نام اسـتاد</a:t>
            </a:r>
            <a:r>
              <a:rPr sz="1315" b="0" smtClean="0">
                <a:solidFill>
                  <a:srgbClr val="C8A951"/>
                </a:solidFill>
              </a:rPr>
              <a:t> </a:t>
            </a:r>
            <a:endParaRPr sz="1315" b="0">
              <a:solidFill>
                <a:srgbClr val="C8A951"/>
              </a:solidFill>
            </a:endParaRP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2881" y="4174975"/>
            <a:ext cx="18097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39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796211" y="170117"/>
            <a:ext cx="459927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ایلام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ضرورت </a:t>
            </a:r>
            <a:r>
              <a:rPr sz="2392" b="1">
                <a:solidFill>
                  <a:srgbClr val="F5F5DC"/>
                </a:solidFill>
              </a:rPr>
              <a:t>حفظ ساختار دیوانی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4287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019210" y="1431216"/>
            <a:ext cx="2505751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تمدن ایلام - وحدت سیاسی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2028825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9228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نقش آموزش در وحدت سیاسی ایلام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373630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2060" y="2792737"/>
            <a:ext cx="836953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سوادآموزی و آموزش دیوانی در ایلام، ابزاری </a:t>
            </a:r>
            <a:r>
              <a:rPr sz="1315" b="1">
                <a:solidFill>
                  <a:srgbClr val="C8A951"/>
                </a:solidFill>
              </a:rPr>
              <a:t>حیاتی</a:t>
            </a:r>
            <a:r>
              <a:rPr sz="1315" b="0">
                <a:solidFill>
                  <a:srgbClr val="001F3F"/>
                </a:solidFill>
              </a:rPr>
              <a:t> برای حفظ و انسجام ساختار سیاسی و اداری پادشاهی ایلام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117427"/>
            <a:ext cx="342891" cy="242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8729" y="4557937"/>
            <a:ext cx="85305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حفظ سواد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6883" y="4914069"/>
            <a:ext cx="239674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انتقال دانش نوشتاری به نسل‌های بعد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78999"/>
            <a:ext cx="342891" cy="319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98174" y="4557937"/>
            <a:ext cx="79534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ثبت اسناد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7207" y="4914069"/>
            <a:ext cx="18677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مستندسازی فرامین و قوانین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73087"/>
            <a:ext cx="342891" cy="331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5324" y="4557937"/>
            <a:ext cx="101175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اتصال مناطق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7704" y="4914069"/>
            <a:ext cx="188699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ایجاد ارتباط اداری بین شهرها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8175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5888106"/>
            <a:ext cx="266693" cy="168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01082" y="5833995"/>
            <a:ext cx="1595245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حلقه واسط انتقال قدرت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6234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5863465"/>
            <a:ext cx="266693" cy="2174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00908" y="5833995"/>
            <a:ext cx="1576009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حلقه واسط انتقال ثروت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2931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5863465"/>
            <a:ext cx="266693" cy="21741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8592" y="5833995"/>
            <a:ext cx="1418915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در مراکز شهری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872079" y="170117"/>
            <a:ext cx="6447534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 smtClean="0">
                <a:solidFill>
                  <a:srgbClr val="F5F5DC"/>
                </a:solidFill>
              </a:rPr>
              <a:t> نظام آموزش کنفوسیوسی در چین (1500–1000 ق.م)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435991" y="1202616"/>
            <a:ext cx="208897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آموزه‌های کنفوسیوس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06368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فلسفه آموزش </a:t>
            </a:r>
            <a:r>
              <a:rPr sz="1674" b="1" smtClean="0">
                <a:solidFill>
                  <a:srgbClr val="800020"/>
                </a:solidFill>
              </a:rPr>
              <a:t>کنفوسیوسی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تربیت </a:t>
            </a:r>
            <a:r>
              <a:rPr sz="1674" b="1">
                <a:solidFill>
                  <a:srgbClr val="800020"/>
                </a:solidFill>
              </a:rPr>
              <a:t>انسان برتر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59317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730824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نظام آموزشی چین بر آرمان‌های کنفوسیوس بنا شد که هدف آن، تربیت </a:t>
            </a:r>
            <a:r>
              <a:rPr sz="1315" b="1">
                <a:solidFill>
                  <a:srgbClr val="C8A951"/>
                </a:solidFill>
              </a:rPr>
              <a:t>"مرد برتر"</a:t>
            </a:r>
            <a:r>
              <a:rPr sz="1315" b="0">
                <a:solidFill>
                  <a:srgbClr val="001F3F"/>
                </a:solidFill>
              </a:rPr>
              <a:t> (Junzi) یعنی فردی با فضایل اخلاقی والا و دانش گسترده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217768"/>
            <a:ext cx="342891" cy="251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8045" y="4662713"/>
            <a:ext cx="154394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تکیه بر متون کلاسیک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9820" y="5018845"/>
            <a:ext cx="225087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آموزش بر اساس متون کهن و سنتی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208900"/>
            <a:ext cx="342891" cy="268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05312" y="4657725"/>
            <a:ext cx="1181070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اخلاق و فضیلت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3526" y="5018845"/>
            <a:ext cx="187416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تأکید بر رشد اخلاقی و انسانی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251762"/>
            <a:ext cx="342891" cy="183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3051" y="4657725"/>
            <a:ext cx="1076298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نقش اجتماعی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1198" y="5018845"/>
            <a:ext cx="208095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آماده‌سازی برای خدمت به جامعه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81024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6027354"/>
            <a:ext cx="342891" cy="2896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3686" y="5977385"/>
            <a:ext cx="659020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Junzi (君子</a:t>
            </a:r>
            <a:r>
              <a:rPr sz="1315" b="0" smtClean="0">
                <a:solidFill>
                  <a:srgbClr val="001F3F"/>
                </a:solidFill>
              </a:rPr>
              <a:t>)</a:t>
            </a:r>
            <a:r>
              <a:rPr lang="fa-IR" sz="1315" b="0" smtClean="0">
                <a:solidFill>
                  <a:srgbClr val="001F3F"/>
                </a:solidFill>
              </a:rPr>
              <a:t>‌:‌‌ ‌</a:t>
            </a:r>
            <a:r>
              <a:rPr sz="1315" b="0" smtClean="0">
                <a:solidFill>
                  <a:srgbClr val="001F3F"/>
                </a:solidFill>
              </a:rPr>
              <a:t>فردی </a:t>
            </a:r>
            <a:r>
              <a:rPr sz="1315" b="0">
                <a:solidFill>
                  <a:srgbClr val="001F3F"/>
                </a:solidFill>
              </a:rPr>
              <a:t>که دارای </a:t>
            </a:r>
            <a:r>
              <a:rPr sz="1315" b="1">
                <a:solidFill>
                  <a:srgbClr val="C8A951"/>
                </a:solidFill>
              </a:rPr>
              <a:t>دانش گسترده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اخلاق والا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احساس مسئولیت اجتماعی</a:t>
            </a:r>
            <a:r>
              <a:rPr sz="1315" b="0">
                <a:solidFill>
                  <a:srgbClr val="001F3F"/>
                </a:solidFill>
              </a:rPr>
              <a:t> است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04004" y="170117"/>
            <a:ext cx="7383688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امتحانات امپراتوری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شایسته‌سالاری </a:t>
            </a:r>
            <a:r>
              <a:rPr sz="2392" b="1">
                <a:solidFill>
                  <a:srgbClr val="F5F5DC"/>
                </a:solidFill>
              </a:rPr>
              <a:t>و یکپارچگی فرهنگی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250675" y="1202616"/>
            <a:ext cx="3179012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Keju - سیستم امتحانات امپراتوری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16946" y="206368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</a:t>
            </a:r>
            <a:r>
              <a:rPr sz="1674" b="1" smtClean="0">
                <a:solidFill>
                  <a:srgbClr val="800020"/>
                </a:solidFill>
              </a:rPr>
              <a:t>Keju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مبنای </a:t>
            </a:r>
            <a:r>
              <a:rPr sz="1674" b="1">
                <a:solidFill>
                  <a:srgbClr val="800020"/>
                </a:solidFill>
              </a:rPr>
              <a:t>شایسته‌سالاری اداری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59317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742397"/>
            <a:ext cx="10239119" cy="3826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مهم‌ترین نمود نظام آموزشی کنفوسیوسی، سیستم امتحانات امپراتوری بود که از سلسله تانگ آغاز شد و تا </a:t>
            </a:r>
            <a:r>
              <a:rPr sz="1315" b="0" smtClean="0">
                <a:solidFill>
                  <a:srgbClr val="001F3F"/>
                </a:solidFill>
              </a:rPr>
              <a:t>1905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 </a:t>
            </a:r>
            <a:r>
              <a:rPr sz="1315" b="0">
                <a:solidFill>
                  <a:srgbClr val="001F3F"/>
                </a:solidFill>
              </a:rPr>
              <a:t>میلادی ادامه یافت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49435"/>
            <a:ext cx="3428914" cy="1771650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987232"/>
            <a:ext cx="342891" cy="248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9474" y="4425711"/>
            <a:ext cx="1371565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ورود به بوروکراسی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1295" y="4905893"/>
            <a:ext cx="3047923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تنها راه رسمی برای ورود به سیستم اداری دولتی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49435"/>
            <a:ext cx="3428914" cy="1771650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985754"/>
            <a:ext cx="342891" cy="2512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1985" y="4425711"/>
            <a:ext cx="104772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متون کلاسیک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8053" y="4786831"/>
            <a:ext cx="224606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بر متون کلاسیک کنفوسیوسی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49435"/>
            <a:ext cx="3428914" cy="1771650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966540"/>
            <a:ext cx="342891" cy="2896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9229" y="4425711"/>
            <a:ext cx="1304892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یکپارچگی فرهنگی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9548" y="4786831"/>
            <a:ext cx="209377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تضمین وحدت فرهنگی امپراتوری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93531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6065334"/>
            <a:ext cx="342891" cy="2660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6008303"/>
            <a:ext cx="9753356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آزمون‌ها، </a:t>
            </a:r>
            <a:r>
              <a:rPr sz="1315" b="1">
                <a:solidFill>
                  <a:srgbClr val="C8A951"/>
                </a:solidFill>
              </a:rPr>
              <a:t>دانش مشترک</a:t>
            </a:r>
            <a:r>
              <a:rPr sz="1315" b="0">
                <a:solidFill>
                  <a:srgbClr val="001F3F"/>
                </a:solidFill>
              </a:rPr>
              <a:t> از متون کلاسیک را در سراسر امپراتوری ترویج می‌کرد و </a:t>
            </a:r>
            <a:r>
              <a:rPr sz="1315" b="1">
                <a:solidFill>
                  <a:srgbClr val="C8A951"/>
                </a:solidFill>
              </a:rPr>
              <a:t>شایسته‌سالاری</a:t>
            </a:r>
            <a:r>
              <a:rPr sz="1315" b="0">
                <a:solidFill>
                  <a:srgbClr val="001F3F"/>
                </a:solidFill>
              </a:rPr>
              <a:t> را در نظام اداری نهادینه می‌نمود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714457" y="170117"/>
            <a:ext cx="4762779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آموزش در دوره مادها (700–550 ق.م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4287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007716" y="1458926"/>
            <a:ext cx="3517245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دوران </a:t>
            </a:r>
            <a:r>
              <a:rPr sz="1600" b="1" smtClean="0">
                <a:solidFill>
                  <a:srgbClr val="F5F5DC"/>
                </a:solidFill>
              </a:rPr>
              <a:t>مادها</a:t>
            </a:r>
            <a:r>
              <a:rPr lang="fa-IR" sz="1600" b="1">
                <a:solidFill>
                  <a:srgbClr val="F5F5DC"/>
                </a:solidFill>
              </a:rPr>
              <a:t> </a:t>
            </a:r>
            <a:r>
              <a:rPr lang="fa-IR" sz="1600" b="1" smtClean="0">
                <a:solidFill>
                  <a:srgbClr val="F5F5DC"/>
                </a:solidFill>
              </a:rPr>
              <a:t>ـ </a:t>
            </a:r>
            <a:r>
              <a:rPr sz="1600" b="1" smtClean="0">
                <a:solidFill>
                  <a:srgbClr val="F5F5DC"/>
                </a:solidFill>
              </a:rPr>
              <a:t>آموزش </a:t>
            </a:r>
            <a:r>
              <a:rPr sz="1600" b="1">
                <a:solidFill>
                  <a:srgbClr val="F5F5DC"/>
                </a:solidFill>
              </a:rPr>
              <a:t>نخبگانی و مذهبی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2028825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9228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ویژگی‌های نظام آموزشی مادها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393632"/>
            <a:ext cx="228594" cy="165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3676" y="2792737"/>
            <a:ext cx="878791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315">
                <a:solidFill>
                  <a:srgbClr val="001F3F"/>
                </a:solidFill>
              </a:rPr>
              <a:t> در دوره مادها، آموزش رسمی و سوادآموزی در درجه اول به </a:t>
            </a:r>
            <a:r>
              <a:rPr lang="fa-IR" sz="1315">
                <a:solidFill>
                  <a:srgbClr val="C8A951"/>
                </a:solidFill>
              </a:rPr>
              <a:t>روحانیون</a:t>
            </a:r>
            <a:r>
              <a:rPr lang="fa-IR" sz="1315">
                <a:solidFill>
                  <a:srgbClr val="001F3F"/>
                </a:solidFill>
              </a:rPr>
              <a:t> (مغان) و انتقال متون مذهبی و دانش نجومی محدود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086389"/>
            <a:ext cx="342891" cy="304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89343" y="4557937"/>
            <a:ext cx="105182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رسمی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7093" y="4914069"/>
            <a:ext cx="170585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مختص روحانیون و نخبگان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89345"/>
            <a:ext cx="342891" cy="2985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13828" y="4557937"/>
            <a:ext cx="116403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محتوای آموزش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2808" y="4914069"/>
            <a:ext cx="182607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متون مذهبی و دانش نجومی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111515"/>
            <a:ext cx="342891" cy="2542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1297" y="4557937"/>
            <a:ext cx="112075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عمومی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2823" y="4914069"/>
            <a:ext cx="158722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عمدتاً غیررسمی و خانگی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8175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5899702"/>
            <a:ext cx="266693" cy="1449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400839" y="5833995"/>
            <a:ext cx="2343847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01F3F"/>
                </a:solidFill>
              </a:rPr>
              <a:t>مغان</a:t>
            </a:r>
            <a:r>
              <a:rPr lang="fa-IR" sz="1076" b="0" smtClean="0">
                <a:solidFill>
                  <a:srgbClr val="001F3F"/>
                </a:solidFill>
              </a:rPr>
              <a:t>‌:‌‌ ‌</a:t>
            </a:r>
            <a:r>
              <a:rPr sz="1076" b="0" smtClean="0">
                <a:solidFill>
                  <a:srgbClr val="001F3F"/>
                </a:solidFill>
              </a:rPr>
              <a:t>نگهبانان </a:t>
            </a:r>
            <a:r>
              <a:rPr sz="1076" b="0">
                <a:solidFill>
                  <a:srgbClr val="001F3F"/>
                </a:solidFill>
              </a:rPr>
              <a:t>دانش و معلمان اصلی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6234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5857667"/>
            <a:ext cx="266693" cy="2290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38599" y="5833995"/>
            <a:ext cx="2117824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01F3F"/>
                </a:solidFill>
              </a:rPr>
              <a:t>نجوم</a:t>
            </a:r>
            <a:r>
              <a:rPr lang="fa-IR" sz="1076" b="0" smtClean="0">
                <a:solidFill>
                  <a:srgbClr val="001F3F"/>
                </a:solidFill>
              </a:rPr>
              <a:t>‌:‌‌ ‌</a:t>
            </a:r>
            <a:r>
              <a:rPr sz="1076" b="0" smtClean="0">
                <a:solidFill>
                  <a:srgbClr val="001F3F"/>
                </a:solidFill>
              </a:rPr>
              <a:t>دانش </a:t>
            </a:r>
            <a:r>
              <a:rPr sz="1076" b="0">
                <a:solidFill>
                  <a:srgbClr val="001F3F"/>
                </a:solidFill>
              </a:rPr>
              <a:t>کلیدی در دوره مادها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2931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5859117"/>
            <a:ext cx="266693" cy="2261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52516" y="5833995"/>
            <a:ext cx="2204386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01F3F"/>
                </a:solidFill>
              </a:rPr>
              <a:t>خانواده</a:t>
            </a:r>
            <a:r>
              <a:rPr lang="fa-IR" sz="1076" b="0" smtClean="0">
                <a:solidFill>
                  <a:srgbClr val="001F3F"/>
                </a:solidFill>
              </a:rPr>
              <a:t>‌:‌‌ ‌</a:t>
            </a:r>
            <a:r>
              <a:rPr sz="1076" b="0" smtClean="0">
                <a:solidFill>
                  <a:srgbClr val="001F3F"/>
                </a:solidFill>
              </a:rPr>
              <a:t>مرکز </a:t>
            </a:r>
            <a:r>
              <a:rPr sz="1076" b="0">
                <a:solidFill>
                  <a:srgbClr val="001F3F"/>
                </a:solidFill>
              </a:rPr>
              <a:t>اصلی آموزش عمومی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88623" y="170117"/>
            <a:ext cx="5014450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آموزش فلسفی در یونان (500–400 ق.م)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4287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435991" y="1458926"/>
            <a:ext cx="208897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انتقال از فن به فلسفه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2028825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9228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در آموزش یونان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387917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5370" y="2792737"/>
            <a:ext cx="681622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در یونان، آموزش از مهارت‌های فنی به سمت </a:t>
            </a:r>
            <a:r>
              <a:rPr sz="1315" b="1">
                <a:solidFill>
                  <a:srgbClr val="C8A951"/>
                </a:solidFill>
              </a:rPr>
              <a:t>تربیت متفکر و شهروند</a:t>
            </a:r>
            <a:r>
              <a:rPr sz="1315" b="0">
                <a:solidFill>
                  <a:srgbClr val="001F3F"/>
                </a:solidFill>
              </a:rPr>
              <a:t> (Paideia) تغییر جهت داد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3876674"/>
            <a:ext cx="5238619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582" y="4099691"/>
            <a:ext cx="342891" cy="277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3216" y="4552949"/>
            <a:ext cx="923901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سوفیست‌ها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1080" y="4914069"/>
            <a:ext cx="255865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076" b="0" smtClean="0">
                <a:solidFill>
                  <a:srgbClr val="001F3F"/>
                </a:solidFill>
              </a:rPr>
              <a:t>  </a:t>
            </a:r>
            <a:r>
              <a:rPr sz="1076" b="0" smtClean="0">
                <a:solidFill>
                  <a:srgbClr val="001F3F"/>
                </a:solidFill>
              </a:rPr>
              <a:t>آموزش </a:t>
            </a:r>
            <a:r>
              <a:rPr sz="1076" b="0">
                <a:solidFill>
                  <a:srgbClr val="001F3F"/>
                </a:solidFill>
              </a:rPr>
              <a:t>مهارت رَطوری (سخنوری و اقناع)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1980" y="3876674"/>
            <a:ext cx="5238619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468" y="4093779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88567" y="4557937"/>
            <a:ext cx="59497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سقراط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9216" y="4914069"/>
            <a:ext cx="250414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روش دیالکتیک، پرسش‌گری و خودآگاهی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98175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9199" y="5859117"/>
            <a:ext cx="266693" cy="2261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15137" y="5833995"/>
            <a:ext cx="2276521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01F3F"/>
                </a:solidFill>
              </a:rPr>
              <a:t>رَطوری</a:t>
            </a:r>
            <a:r>
              <a:rPr lang="fa-IR" sz="1076" b="0" smtClean="0">
                <a:solidFill>
                  <a:srgbClr val="001F3F"/>
                </a:solidFill>
              </a:rPr>
              <a:t>‌:‌‌ ‌</a:t>
            </a:r>
            <a:r>
              <a:rPr sz="1076" b="0" smtClean="0">
                <a:solidFill>
                  <a:srgbClr val="001F3F"/>
                </a:solidFill>
              </a:rPr>
              <a:t>هنر </a:t>
            </a:r>
            <a:r>
              <a:rPr sz="1076" b="0">
                <a:solidFill>
                  <a:srgbClr val="001F3F"/>
                </a:solidFill>
              </a:rPr>
              <a:t>سخنوری و متقاعدسازی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36234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9789" y="5867814"/>
            <a:ext cx="266693" cy="2087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6202" y="5833995"/>
            <a:ext cx="2231637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01F3F"/>
                </a:solidFill>
              </a:rPr>
              <a:t>دیالکتیک</a:t>
            </a:r>
            <a:r>
              <a:rPr lang="fa-IR" sz="1076" b="0" smtClean="0">
                <a:solidFill>
                  <a:srgbClr val="001F3F"/>
                </a:solidFill>
              </a:rPr>
              <a:t>‌:‌‌ ‌</a:t>
            </a:r>
            <a:r>
              <a:rPr sz="1076" b="0" smtClean="0">
                <a:solidFill>
                  <a:srgbClr val="001F3F"/>
                </a:solidFill>
              </a:rPr>
              <a:t>گفتگو </a:t>
            </a:r>
            <a:r>
              <a:rPr sz="1076" b="0">
                <a:solidFill>
                  <a:srgbClr val="001F3F"/>
                </a:solidFill>
              </a:rPr>
              <a:t>برای کشف حقیقت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2931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0379" y="5867814"/>
            <a:ext cx="266693" cy="208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47783" y="5833995"/>
            <a:ext cx="1915845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01F3F"/>
                </a:solidFill>
              </a:rPr>
              <a:t>خودآگاهی</a:t>
            </a:r>
            <a:r>
              <a:rPr lang="fa-IR" sz="1076" b="0" smtClean="0">
                <a:solidFill>
                  <a:srgbClr val="001F3F"/>
                </a:solidFill>
              </a:rPr>
              <a:t>‌:‌‌ ‌</a:t>
            </a:r>
            <a:r>
              <a:rPr sz="1076" b="0" smtClean="0">
                <a:solidFill>
                  <a:srgbClr val="001F3F"/>
                </a:solidFill>
              </a:rPr>
              <a:t>"خودت </a:t>
            </a:r>
            <a:r>
              <a:rPr sz="1076" b="0">
                <a:solidFill>
                  <a:srgbClr val="001F3F"/>
                </a:solidFill>
              </a:rPr>
              <a:t>را بشناس"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06732" y="170117"/>
            <a:ext cx="6178230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نهادهای </a:t>
            </a:r>
            <a:r>
              <a:rPr sz="2392" b="1">
                <a:solidFill>
                  <a:srgbClr val="F5F5DC"/>
                </a:solidFill>
              </a:rPr>
              <a:t>آموزش عالی در </a:t>
            </a:r>
            <a:r>
              <a:rPr sz="2392" b="1" smtClean="0">
                <a:solidFill>
                  <a:srgbClr val="F5F5DC"/>
                </a:solidFill>
              </a:rPr>
              <a:t>یونان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آکادمی </a:t>
            </a:r>
            <a:r>
              <a:rPr sz="2392" b="1">
                <a:solidFill>
                  <a:srgbClr val="F5F5DC"/>
                </a:solidFill>
              </a:rPr>
              <a:t>و لیسه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80976" y="1202616"/>
            <a:ext cx="2843985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بنیان‌گذاری نهادهای دانشگاهی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91095" y="1800225"/>
            <a:ext cx="5238619" cy="1962149"/>
          </a:xfrm>
          <a:prstGeom prst="roundRect">
            <a:avLst>
              <a:gd name="adj" fmla="val 11650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1079" y="2086303"/>
            <a:ext cx="342891" cy="266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57439" y="2053509"/>
            <a:ext cx="700769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آکادمی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5472" y="2538346"/>
            <a:ext cx="1962332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076" b="0" smtClean="0">
                <a:solidFill>
                  <a:srgbClr val="800020"/>
                </a:solidFill>
              </a:rPr>
              <a:t>بنیان‌گذار</a:t>
            </a:r>
            <a:r>
              <a:rPr lang="fa-IR" sz="1076" b="0" smtClean="0">
                <a:solidFill>
                  <a:srgbClr val="800020"/>
                </a:solidFill>
              </a:rPr>
              <a:t>‌:‌‌ ‌</a:t>
            </a:r>
            <a:r>
              <a:rPr sz="1076" b="0" smtClean="0">
                <a:solidFill>
                  <a:srgbClr val="800020"/>
                </a:solidFill>
              </a:rPr>
              <a:t>افلاطون</a:t>
            </a:r>
            <a:r>
              <a:rPr lang="fa-IR" sz="1076" b="0" smtClean="0">
                <a:solidFill>
                  <a:srgbClr val="800020"/>
                </a:solidFill>
              </a:rPr>
              <a:t>  </a:t>
            </a:r>
            <a:r>
              <a:rPr sz="1076" b="0" smtClean="0">
                <a:solidFill>
                  <a:srgbClr val="800020"/>
                </a:solidFill>
              </a:rPr>
              <a:t> </a:t>
            </a:r>
            <a:r>
              <a:rPr lang="fa-IR" sz="1076" b="0" smtClean="0">
                <a:solidFill>
                  <a:srgbClr val="800020"/>
                </a:solidFill>
              </a:rPr>
              <a:t> </a:t>
            </a:r>
            <a:r>
              <a:rPr sz="1076" b="0" smtClean="0">
                <a:solidFill>
                  <a:srgbClr val="800020"/>
                </a:solidFill>
              </a:rPr>
              <a:t>(</a:t>
            </a:r>
            <a:r>
              <a:rPr sz="1076" b="0">
                <a:solidFill>
                  <a:srgbClr val="800020"/>
                </a:solidFill>
              </a:rPr>
              <a:t>387 ق.م)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214" y="2926620"/>
            <a:ext cx="4714757" cy="62376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 نخستین نهاد عالی سازمان‌یافته که بر </a:t>
            </a:r>
            <a:r>
              <a:rPr sz="1196" b="1">
                <a:solidFill>
                  <a:srgbClr val="C8A951"/>
                </a:solidFill>
              </a:rPr>
              <a:t>ریاضیات</a:t>
            </a:r>
            <a:r>
              <a:rPr sz="1196" b="0">
                <a:solidFill>
                  <a:srgbClr val="001F3F"/>
                </a:solidFill>
              </a:rPr>
              <a:t>، </a:t>
            </a:r>
            <a:r>
              <a:rPr sz="1196" b="1">
                <a:solidFill>
                  <a:srgbClr val="C8A951"/>
                </a:solidFill>
              </a:rPr>
              <a:t>فلسفه</a:t>
            </a:r>
            <a:r>
              <a:rPr sz="1196" b="0">
                <a:solidFill>
                  <a:srgbClr val="001F3F"/>
                </a:solidFill>
              </a:rPr>
              <a:t> و تربیت رهبران (فیلسوف-شاه) تمرکز داشت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980" y="1800225"/>
            <a:ext cx="5238619" cy="1962149"/>
          </a:xfrm>
          <a:prstGeom prst="roundRect">
            <a:avLst>
              <a:gd name="adj" fmla="val 11650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965" y="2067089"/>
            <a:ext cx="342891" cy="3044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9006" y="2053509"/>
            <a:ext cx="550087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لیسه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7197" y="2538346"/>
            <a:ext cx="1180067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975"/>
              </a:spcAft>
            </a:pPr>
            <a:r>
              <a:rPr sz="1076" b="0" smtClean="0">
                <a:solidFill>
                  <a:srgbClr val="800020"/>
                </a:solidFill>
              </a:rPr>
              <a:t>بنیان‌گذار</a:t>
            </a:r>
            <a:r>
              <a:rPr lang="fa-IR" sz="1076" b="0" smtClean="0">
                <a:solidFill>
                  <a:srgbClr val="800020"/>
                </a:solidFill>
              </a:rPr>
              <a:t>‌:‌‌ ‌</a:t>
            </a:r>
            <a:r>
              <a:rPr sz="1076" b="0" smtClean="0">
                <a:solidFill>
                  <a:srgbClr val="800020"/>
                </a:solidFill>
              </a:rPr>
              <a:t>ارسطو</a:t>
            </a:r>
            <a:endParaRPr sz="1076" b="0">
              <a:solidFill>
                <a:srgbClr val="80002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099" y="3054860"/>
            <a:ext cx="4714757" cy="36728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 با رویکرد </a:t>
            </a:r>
            <a:r>
              <a:rPr sz="1196" b="1">
                <a:solidFill>
                  <a:srgbClr val="C8A951"/>
                </a:solidFill>
              </a:rPr>
              <a:t>عینی</a:t>
            </a:r>
            <a:r>
              <a:rPr sz="1196" b="0">
                <a:solidFill>
                  <a:srgbClr val="001F3F"/>
                </a:solidFill>
              </a:rPr>
              <a:t> و </a:t>
            </a:r>
            <a:r>
              <a:rPr sz="1196" b="1">
                <a:solidFill>
                  <a:srgbClr val="C8A951"/>
                </a:solidFill>
              </a:rPr>
              <a:t>تجربی</a:t>
            </a:r>
            <a:r>
              <a:rPr sz="1196" b="0">
                <a:solidFill>
                  <a:srgbClr val="001F3F"/>
                </a:solidFill>
              </a:rPr>
              <a:t>، به پایه‌گذاری علوم طبیعی و منطق کمک کرد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00799" y="4098345"/>
            <a:ext cx="3428914" cy="1447800"/>
          </a:xfrm>
          <a:prstGeom prst="roundRect">
            <a:avLst>
              <a:gd name="adj" fmla="val 10526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2860" y="4324014"/>
            <a:ext cx="304792" cy="2344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10984" y="4693882"/>
            <a:ext cx="100854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روش آموزش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1635" y="5050014"/>
            <a:ext cx="116724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دیالکتیک و گفتگو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81390" y="4098345"/>
            <a:ext cx="3428914" cy="1447800"/>
          </a:xfrm>
          <a:prstGeom prst="roundRect">
            <a:avLst>
              <a:gd name="adj" fmla="val 10526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451" y="4312291"/>
            <a:ext cx="304792" cy="2579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43057" y="4693882"/>
            <a:ext cx="70557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دسترسی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3828" y="5050014"/>
            <a:ext cx="11640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محدود به نخبگان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1980" y="4098345"/>
            <a:ext cx="3428914" cy="1447800"/>
          </a:xfrm>
          <a:prstGeom prst="roundRect">
            <a:avLst>
              <a:gd name="adj" fmla="val 10526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4041" y="4312291"/>
            <a:ext cx="304792" cy="2579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20630" y="4693882"/>
            <a:ext cx="51161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تمرکز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11063" y="5050014"/>
            <a:ext cx="133074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فلسفه و علوم نظری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66733" y="570719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5947952"/>
            <a:ext cx="342891" cy="242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50622" y="5883861"/>
            <a:ext cx="755521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نهادها الگویی برای </a:t>
            </a:r>
            <a:r>
              <a:rPr sz="1315" b="1">
                <a:solidFill>
                  <a:srgbClr val="C8A951"/>
                </a:solidFill>
              </a:rPr>
              <a:t>دانشگاه‌های مدرن</a:t>
            </a:r>
            <a:r>
              <a:rPr sz="1315" b="0">
                <a:solidFill>
                  <a:srgbClr val="001F3F"/>
                </a:solidFill>
              </a:rPr>
              <a:t> شدند و مفهوم آموزش عالی سازمان‌یافته را پایه‌گذاری کردند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75662" y="170117"/>
            <a:ext cx="604037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شکوفایی فرهنگی هخامنشیان (550–330 ق.م)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5280" y="1373201"/>
            <a:ext cx="3749681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نظام آموزشی متمرکز بر اخلاق و جنگاوری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0655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آموزش نخبگان پارسی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307907"/>
            <a:ext cx="228594" cy="165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4257" y="2707012"/>
            <a:ext cx="783733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آموزش نخبگان پارسی در این دوره، همان‌طور که در </a:t>
            </a:r>
            <a:r>
              <a:rPr sz="1315" b="1">
                <a:solidFill>
                  <a:srgbClr val="C8A951"/>
                </a:solidFill>
              </a:rPr>
              <a:t>کوروش‌نامه گزنفون</a:t>
            </a:r>
            <a:r>
              <a:rPr sz="1315" b="0">
                <a:solidFill>
                  <a:srgbClr val="001F3F"/>
                </a:solidFill>
              </a:rPr>
              <a:t> آمده، بر سه رکن اصلی متمرکز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999186"/>
            <a:ext cx="342891" cy="307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5523" y="4472212"/>
            <a:ext cx="85946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راست‌گویی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8520" y="4828344"/>
            <a:ext cx="15439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اصالت اخلاقی و صداقت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31702"/>
            <a:ext cx="342891" cy="2423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06991" y="4472212"/>
            <a:ext cx="7777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سوارکاری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7571" y="4828344"/>
            <a:ext cx="182607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مهارت‌های نظامی و جنگاوری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993274"/>
            <a:ext cx="342891" cy="3192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90787" y="4472212"/>
            <a:ext cx="77130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تیراندازی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2712" y="4828344"/>
            <a:ext cx="131792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دقت و تمرکز در نبرد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39153"/>
            <a:ext cx="342891" cy="2660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00539" y="5786886"/>
            <a:ext cx="4868577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 </a:t>
            </a:r>
            <a:r>
              <a:rPr sz="1315" b="0" smtClean="0">
                <a:solidFill>
                  <a:srgbClr val="001F3F"/>
                </a:solidFill>
              </a:rPr>
              <a:t>نهایی</a:t>
            </a:r>
            <a:r>
              <a:rPr lang="fa-IR" sz="1315" b="0" smtClean="0">
                <a:solidFill>
                  <a:srgbClr val="001F3F"/>
                </a:solidFill>
              </a:rPr>
              <a:t>‌:‌‌ ‌</a:t>
            </a:r>
            <a:r>
              <a:rPr sz="1315" b="0" smtClean="0">
                <a:solidFill>
                  <a:srgbClr val="001F3F"/>
                </a:solidFill>
              </a:rPr>
              <a:t>تربیت </a:t>
            </a:r>
            <a:r>
              <a:rPr sz="1315" b="1">
                <a:solidFill>
                  <a:srgbClr val="C8A951"/>
                </a:solidFill>
              </a:rPr>
              <a:t>سربازان کارآمد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شهروندان با فضیلت</a:t>
            </a:r>
            <a:r>
              <a:rPr sz="1315" b="0">
                <a:solidFill>
                  <a:srgbClr val="001F3F"/>
                </a:solidFill>
              </a:rPr>
              <a:t> و وفادار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23701" y="170117"/>
            <a:ext cx="514429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سوادآموزی </a:t>
            </a:r>
            <a:r>
              <a:rPr sz="2392" b="1">
                <a:solidFill>
                  <a:srgbClr val="F5F5DC"/>
                </a:solidFill>
              </a:rPr>
              <a:t>و زبان در دوره هخامنشیان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5730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55328" y="1259766"/>
            <a:ext cx="2869633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تنوع زبانی و سوادآموزی محدود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5737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12083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ویژگی‌های زبانی و سواد در امپراتوری هخامنشی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07895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787974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در دربار هخامنشی، خط میخی فارسی باستان عمدتاً برای </a:t>
            </a:r>
            <a:r>
              <a:rPr sz="1315" b="1">
                <a:solidFill>
                  <a:srgbClr val="C8A951"/>
                </a:solidFill>
              </a:rPr>
              <a:t>کتیبه‌های سلطنتی</a:t>
            </a:r>
            <a:r>
              <a:rPr sz="1315" b="0">
                <a:solidFill>
                  <a:srgbClr val="001F3F"/>
                </a:solidFill>
              </a:rPr>
              <a:t> استفاده می‌شد. سوادآموزی در بین نخبگان پارسی محدود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288877"/>
            <a:ext cx="342891" cy="242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77098" y="4724399"/>
            <a:ext cx="1276318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خط میخی فارسی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8245" y="5085519"/>
            <a:ext cx="218354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کاربرد محدود به کتیبه‌های سلطنتی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265229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0951" y="4729387"/>
            <a:ext cx="77931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خط آرامی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2361" y="5085519"/>
            <a:ext cx="19174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زبان دیوانی رایج در امپراتوری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277053"/>
            <a:ext cx="342891" cy="266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9676" y="4729387"/>
            <a:ext cx="106304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مدارس کاتبان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2028" y="5085519"/>
            <a:ext cx="200882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076">
                <a:solidFill>
                  <a:srgbClr val="001F3F"/>
                </a:solidFill>
              </a:rPr>
              <a:t>فعال در مناطق تابع (بابل و مصر</a:t>
            </a:r>
            <a:r>
              <a:rPr lang="fa-IR" sz="1076" smtClean="0">
                <a:solidFill>
                  <a:srgbClr val="001F3F"/>
                </a:solidFill>
              </a:rPr>
              <a:t>)</a:t>
            </a:r>
            <a:endParaRPr lang="fa-IR" sz="1076">
              <a:solidFill>
                <a:srgbClr val="001F3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81750" y="586739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6059556"/>
            <a:ext cx="266693" cy="168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37439" y="6005445"/>
            <a:ext cx="2258888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سوادآموزی محدود به نخبگان پارسی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62340" y="586739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6030567"/>
            <a:ext cx="266693" cy="2261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34810" y="6005445"/>
            <a:ext cx="1842107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چندزبانه‌گی در سیستم اداری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2931" y="586739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6024769"/>
            <a:ext cx="266693" cy="2377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26246" y="6005445"/>
            <a:ext cx="2031262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ادغام سیستم‌های آموزشی محلی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96312" y="170117"/>
            <a:ext cx="6199069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گسترش آموزش در روم باستان (300 ق.م–400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1920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854101" y="1221666"/>
            <a:ext cx="267086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سه سطح نظام آموزشی رومی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19275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69346" y="208273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نظام آموزشی رومی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78367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081" y="2583186"/>
            <a:ext cx="515551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رومیان نظام آموزشی یونان را اقتباس و نظامی </a:t>
            </a:r>
            <a:r>
              <a:rPr sz="1315" b="1">
                <a:solidFill>
                  <a:srgbClr val="C8A951"/>
                </a:solidFill>
              </a:rPr>
              <a:t>سه‌سطحی</a:t>
            </a:r>
            <a:r>
              <a:rPr sz="1315" b="0">
                <a:solidFill>
                  <a:srgbClr val="001F3F"/>
                </a:solidFill>
              </a:rPr>
              <a:t> ایجاد کردند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667124"/>
            <a:ext cx="3428914" cy="1583749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896053"/>
            <a:ext cx="342891" cy="2660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72345" y="4343400"/>
            <a:ext cx="1085822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ابتدایی (Ludi)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2107" y="4704520"/>
            <a:ext cx="155677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خواندن، نوشتن، حساب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667124"/>
            <a:ext cx="3428914" cy="1583749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903443"/>
            <a:ext cx="342891" cy="2512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5650" y="4348388"/>
            <a:ext cx="50039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گرامر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5670" y="4704520"/>
            <a:ext cx="176035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ادبیات و زبان لاتین و یونانی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667124"/>
            <a:ext cx="3428914" cy="1583749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890141"/>
            <a:ext cx="342891" cy="2778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7093" y="4348388"/>
            <a:ext cx="129868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رَطوری (Rhetoric)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7228" y="4704520"/>
            <a:ext cx="3238418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اوج آموزش رومی برای تربیت سخنوران و حقوقدانان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581648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10576"/>
            <a:ext cx="342891" cy="2660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41379" y="5748784"/>
            <a:ext cx="736445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نظام آموزشی رومی بر </a:t>
            </a:r>
            <a:r>
              <a:rPr sz="1315" b="1">
                <a:solidFill>
                  <a:srgbClr val="C8A951"/>
                </a:solidFill>
              </a:rPr>
              <a:t>تربیت شهروند کارآمد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مدیر توانمند</a:t>
            </a:r>
            <a:r>
              <a:rPr sz="1315" b="0">
                <a:solidFill>
                  <a:srgbClr val="001F3F"/>
                </a:solidFill>
              </a:rPr>
              <a:t> برای اداره امپراتوری گسترده متمرکز بود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79993" y="170117"/>
            <a:ext cx="483170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رَطوری </a:t>
            </a:r>
            <a:r>
              <a:rPr sz="2392" b="1">
                <a:solidFill>
                  <a:srgbClr val="F5F5DC"/>
                </a:solidFill>
              </a:rPr>
              <a:t>و تربیت شهروندان حقوق‌دان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27782" y="190175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مدارس </a:t>
            </a:r>
            <a:r>
              <a:rPr sz="1674" b="1" smtClean="0">
                <a:solidFill>
                  <a:srgbClr val="800020"/>
                </a:solidFill>
              </a:rPr>
              <a:t>رَطوری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اوج </a:t>
            </a:r>
            <a:r>
              <a:rPr sz="1674" b="1">
                <a:solidFill>
                  <a:srgbClr val="800020"/>
                </a:solidFill>
              </a:rPr>
              <a:t>آموزش رومی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977389"/>
            <a:ext cx="228594" cy="217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5931" y="2402212"/>
            <a:ext cx="523566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مدارس رَطوری، بر </a:t>
            </a:r>
            <a:r>
              <a:rPr sz="1315" b="1">
                <a:solidFill>
                  <a:srgbClr val="C8A951"/>
                </a:solidFill>
              </a:rPr>
              <a:t>هنر سخنوری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اقناع</a:t>
            </a:r>
            <a:r>
              <a:rPr sz="1315" b="0">
                <a:solidFill>
                  <a:srgbClr val="001F3F"/>
                </a:solidFill>
              </a:rPr>
              <a:t>، حقوق و فلسفه تمرکز داشتند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709166"/>
            <a:ext cx="342891" cy="277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9690" y="4176938"/>
            <a:ext cx="72160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سخنوری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9779" y="4533070"/>
            <a:ext cx="148143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فن بیان و متقاعدسازی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09166"/>
            <a:ext cx="342891" cy="277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29574" y="4176938"/>
            <a:ext cx="54207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حقوق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4133" y="4533070"/>
            <a:ext cx="165295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قوانین و نظام‌های قضایی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715078"/>
            <a:ext cx="342891" cy="266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9800" y="4176938"/>
            <a:ext cx="583750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فلسفه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883" y="4533070"/>
            <a:ext cx="152310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تفکر انتقادی و استدلال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43878"/>
            <a:ext cx="342891" cy="2660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81190" y="5482086"/>
            <a:ext cx="7531164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 </a:t>
            </a:r>
            <a:r>
              <a:rPr sz="1315" b="0" smtClean="0">
                <a:solidFill>
                  <a:srgbClr val="001F3F"/>
                </a:solidFill>
              </a:rPr>
              <a:t>نهایی</a:t>
            </a:r>
            <a:r>
              <a:rPr lang="fa-IR" sz="1315" b="0" smtClean="0">
                <a:solidFill>
                  <a:srgbClr val="001F3F"/>
                </a:solidFill>
              </a:rPr>
              <a:t>‌:‌‌ ‌</a:t>
            </a:r>
            <a:r>
              <a:rPr sz="1315" b="0" smtClean="0">
                <a:solidFill>
                  <a:srgbClr val="001F3F"/>
                </a:solidFill>
              </a:rPr>
              <a:t>تربیت </a:t>
            </a:r>
            <a:r>
              <a:rPr sz="1315" b="0">
                <a:solidFill>
                  <a:srgbClr val="001F3F"/>
                </a:solidFill>
              </a:rPr>
              <a:t>فردی که بتواند در </a:t>
            </a:r>
            <a:r>
              <a:rPr sz="1315" b="1">
                <a:solidFill>
                  <a:srgbClr val="C8A951"/>
                </a:solidFill>
              </a:rPr>
              <a:t>سیستم حقوقی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اداری امپراتوری روم</a:t>
            </a:r>
            <a:r>
              <a:rPr sz="1315" b="0">
                <a:solidFill>
                  <a:srgbClr val="001F3F"/>
                </a:solidFill>
              </a:rPr>
              <a:t> نقشی فعال و مؤثر ایفا کند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78254" y="170117"/>
            <a:ext cx="583518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مقدمه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دوره‌بندی </a:t>
            </a:r>
            <a:r>
              <a:rPr sz="2392" b="1">
                <a:solidFill>
                  <a:srgbClr val="F5F5DC"/>
                </a:solidFill>
              </a:rPr>
              <a:t>و اهمیت مطالعات تاریخی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423" y="1365953"/>
            <a:ext cx="10858228" cy="4314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470"/>
              </a:lnSpc>
              <a:spcBef>
                <a:spcPts val="0"/>
              </a:spcBef>
              <a:spcAft>
                <a:spcPts val="1950"/>
              </a:spcAft>
            </a:pPr>
            <a:r>
              <a:rPr sz="1435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435" b="0">
                <a:solidFill>
                  <a:srgbClr val="001F3F"/>
                </a:solidFill>
              </a:rPr>
              <a:t> شناخت تاریخ آموزش به </a:t>
            </a:r>
            <a:r>
              <a:rPr sz="1435" b="1">
                <a:solidFill>
                  <a:srgbClr val="C8A951"/>
                </a:solidFill>
              </a:rPr>
              <a:t>درک ریشه‌های نظام‌های کنونی</a:t>
            </a:r>
            <a:r>
              <a:rPr sz="1435" b="0">
                <a:solidFill>
                  <a:srgbClr val="001F3F"/>
                </a:solidFill>
              </a:rPr>
              <a:t> کمک می‌کند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43106" y="1450943"/>
            <a:ext cx="307721" cy="2231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905652" y="2126583"/>
            <a:ext cx="2524061" cy="1085850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621731" y="2327188"/>
            <a:ext cx="1091902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دوران باستان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1349" y="2706778"/>
            <a:ext cx="107266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آموزش نخبگانی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91095" y="2126583"/>
            <a:ext cx="2524061" cy="1085850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939234" y="2327188"/>
            <a:ext cx="1027782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قرون وسطی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2171" y="2706778"/>
            <a:ext cx="88190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آموزش دینی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76538" y="2126583"/>
            <a:ext cx="2524061" cy="1085850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136513" y="2327188"/>
            <a:ext cx="120411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عصر روشنگری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4677" y="2706778"/>
            <a:ext cx="102778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آموزش عمومی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1980" y="2126583"/>
            <a:ext cx="2524061" cy="1085850"/>
          </a:xfrm>
          <a:prstGeom prst="roundRect">
            <a:avLst>
              <a:gd name="adj" fmla="val 14035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557409" y="2327188"/>
            <a:ext cx="933204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800020"/>
                </a:solidFill>
              </a:rPr>
              <a:t>عصر حاضر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347" y="2706778"/>
            <a:ext cx="185332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آموزش دیجیتال و فردی‌سازی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01393" y="3173489"/>
            <a:ext cx="3139341" cy="2757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4808347" y="3541663"/>
            <a:ext cx="3906809" cy="233295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824651" y="3555928"/>
            <a:ext cx="3945732" cy="235267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3229345" y="4100377"/>
            <a:ext cx="3940082" cy="2363679"/>
          </a:xfrm>
          <a:prstGeom prst="roundRect">
            <a:avLst/>
          </a:prstGeom>
          <a:blipFill>
            <a:blip r:embed="rId6"/>
            <a:srcRect/>
            <a:stretch>
              <a:fillRect r="-14892" b="-12570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7522904" y="3935172"/>
            <a:ext cx="3906809" cy="235267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50"/>
                            </p:stCondLst>
                            <p:childTnLst>
                              <p:par>
                                <p:cTn id="7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250"/>
                            </p:stCondLst>
                            <p:childTnLst>
                              <p:par>
                                <p:cTn id="8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250"/>
                            </p:stCondLst>
                            <p:childTnLst>
                              <p:par>
                                <p:cTn id="10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250"/>
                            </p:stCondLst>
                            <p:childTnLst>
                              <p:par>
                                <p:cTn id="11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07908" y="170117"/>
            <a:ext cx="577587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دانشگاه جندی‌شاپور ساسانیان (قرن 3–7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419961" y="1230326"/>
            <a:ext cx="210500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مرکز علمی چندفرهنگی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06368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تأسیس جندی‌شاپور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45030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583348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315">
                <a:solidFill>
                  <a:srgbClr val="001F3F"/>
                </a:solidFill>
              </a:rPr>
              <a:t> دانشگاه جندی‌شاپور (در خوزستان) یکی از نوآورانه‌ترین </a:t>
            </a:r>
            <a:r>
              <a:rPr lang="fa-IR" sz="1315">
                <a:solidFill>
                  <a:srgbClr val="C8A951"/>
                </a:solidFill>
              </a:rPr>
              <a:t>مراکز علمی</a:t>
            </a:r>
            <a:r>
              <a:rPr lang="fa-IR" sz="1315">
                <a:solidFill>
                  <a:srgbClr val="001F3F"/>
                </a:solidFill>
              </a:rPr>
              <a:t> دوره </a:t>
            </a:r>
            <a:r>
              <a:rPr lang="fa-IR" sz="1315">
                <a:solidFill>
                  <a:srgbClr val="C8A951"/>
                </a:solidFill>
              </a:rPr>
              <a:t>ساسانی</a:t>
            </a:r>
            <a:r>
              <a:rPr lang="fa-IR" sz="1315">
                <a:solidFill>
                  <a:srgbClr val="001F3F"/>
                </a:solidFill>
              </a:rPr>
              <a:t> بود. این دانشگاه، با حمایت پادشاهان، میزبان دانشمندان آواره از مناطق مختلف جهان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198554"/>
            <a:ext cx="342891" cy="289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3128" y="4662713"/>
            <a:ext cx="89473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چندفرهنگی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7535" y="5018845"/>
            <a:ext cx="255544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میزبان دانشمندان یونانی، هندی، سریانی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198554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1634" y="4662713"/>
            <a:ext cx="47795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مکان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9514" y="5018845"/>
            <a:ext cx="107266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استان خوزستان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210378"/>
            <a:ext cx="342891" cy="266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09724" y="4657725"/>
            <a:ext cx="933426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دوره فعالیت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8781" y="5018845"/>
            <a:ext cx="124579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قرن </a:t>
            </a:r>
            <a:r>
              <a:rPr lang="fa-IR" sz="1076" b="0" smtClean="0">
                <a:solidFill>
                  <a:srgbClr val="001F3F"/>
                </a:solidFill>
              </a:rPr>
              <a:t> </a:t>
            </a:r>
            <a:r>
              <a:rPr sz="1076" b="0" smtClean="0">
                <a:solidFill>
                  <a:srgbClr val="001F3F"/>
                </a:solidFill>
              </a:rPr>
              <a:t>3</a:t>
            </a:r>
            <a:r>
              <a:rPr lang="fa-IR" sz="1076" b="0" smtClean="0">
                <a:solidFill>
                  <a:srgbClr val="001F3F"/>
                </a:solidFill>
              </a:rPr>
              <a:t> </a:t>
            </a:r>
            <a:r>
              <a:rPr sz="1076" b="0" smtClean="0">
                <a:solidFill>
                  <a:srgbClr val="001F3F"/>
                </a:solidFill>
              </a:rPr>
              <a:t> </a:t>
            </a:r>
            <a:r>
              <a:rPr sz="1076" b="0">
                <a:solidFill>
                  <a:srgbClr val="001F3F"/>
                </a:solidFill>
              </a:rPr>
              <a:t>تا </a:t>
            </a:r>
            <a:r>
              <a:rPr sz="1076" b="0" smtClean="0">
                <a:solidFill>
                  <a:srgbClr val="001F3F"/>
                </a:solidFill>
              </a:rPr>
              <a:t>7</a:t>
            </a:r>
            <a:r>
              <a:rPr lang="fa-IR" sz="1076" b="0" smtClean="0">
                <a:solidFill>
                  <a:srgbClr val="001F3F"/>
                </a:solidFill>
              </a:rPr>
              <a:t> </a:t>
            </a:r>
            <a:r>
              <a:rPr sz="1076" b="0" smtClean="0">
                <a:solidFill>
                  <a:srgbClr val="001F3F"/>
                </a:solidFill>
              </a:rPr>
              <a:t> </a:t>
            </a:r>
            <a:r>
              <a:rPr sz="1076" b="0">
                <a:solidFill>
                  <a:srgbClr val="001F3F"/>
                </a:solidFill>
              </a:rPr>
              <a:t>میلادی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81024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6027354"/>
            <a:ext cx="342891" cy="2896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60002" y="5977385"/>
            <a:ext cx="724583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315">
                <a:solidFill>
                  <a:srgbClr val="001F3F"/>
                </a:solidFill>
              </a:rPr>
              <a:t> این مرکز، به عنوان </a:t>
            </a:r>
            <a:r>
              <a:rPr lang="fa-IR" sz="1315">
                <a:solidFill>
                  <a:srgbClr val="C8A951"/>
                </a:solidFill>
              </a:rPr>
              <a:t>الگویی</a:t>
            </a:r>
            <a:r>
              <a:rPr lang="fa-IR" sz="1315">
                <a:solidFill>
                  <a:srgbClr val="001F3F"/>
                </a:solidFill>
              </a:rPr>
              <a:t> برای سازماندهی مراکز </a:t>
            </a:r>
            <a:r>
              <a:rPr lang="fa-IR" sz="1315">
                <a:solidFill>
                  <a:srgbClr val="C8A951"/>
                </a:solidFill>
              </a:rPr>
              <a:t>علمی</a:t>
            </a:r>
            <a:r>
              <a:rPr lang="fa-IR" sz="1315">
                <a:solidFill>
                  <a:srgbClr val="001F3F"/>
                </a:solidFill>
              </a:rPr>
              <a:t> در دوره‌های بعدی (عصر طلایی اسلام) عمل کرد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61559" y="170117"/>
            <a:ext cx="486857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برنامه </a:t>
            </a:r>
            <a:r>
              <a:rPr sz="2392" b="1">
                <a:solidFill>
                  <a:srgbClr val="F5F5DC"/>
                </a:solidFill>
              </a:rPr>
              <a:t>درسی و تأکید بر علوم کاربردی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00074" y="190175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پیشگامی در دانش پزشکی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987391"/>
            <a:ext cx="228594" cy="197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3173" y="2402212"/>
            <a:ext cx="734842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تمرکز اصلی جندی‌شاپور بر </a:t>
            </a:r>
            <a:r>
              <a:rPr sz="1315" b="1">
                <a:solidFill>
                  <a:srgbClr val="C8A951"/>
                </a:solidFill>
              </a:rPr>
              <a:t>پزشکی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داروسازی</a:t>
            </a:r>
            <a:r>
              <a:rPr sz="1315" b="0">
                <a:solidFill>
                  <a:srgbClr val="001F3F"/>
                </a:solidFill>
              </a:rPr>
              <a:t> بود و دارای بیمارستان‌ها و مراکز درمانی تخصصی بود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715078"/>
            <a:ext cx="342891" cy="266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24137" y="4176938"/>
            <a:ext cx="59176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پزشکی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9475" y="4533070"/>
            <a:ext cx="219156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ترکیب دانش یونانی، هندی و ایرانی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26902"/>
            <a:ext cx="342891" cy="2423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06944" y="4176938"/>
            <a:ext cx="78733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داروسازی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731" y="4533070"/>
            <a:ext cx="18677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تولید و توسعه داروهای جدید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709166"/>
            <a:ext cx="342891" cy="2778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3806" y="4176938"/>
            <a:ext cx="96526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مراکز درمانی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7600" y="4533070"/>
            <a:ext cx="203767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بیمارستان‌های تخصصی پیشرفته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55702"/>
            <a:ext cx="342891" cy="2423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52226" y="5482086"/>
            <a:ext cx="7553606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مرکز، به عنوان </a:t>
            </a:r>
            <a:r>
              <a:rPr sz="1315" b="1">
                <a:solidFill>
                  <a:srgbClr val="C8A951"/>
                </a:solidFill>
              </a:rPr>
              <a:t>الگویی</a:t>
            </a:r>
            <a:r>
              <a:rPr sz="1315" b="0">
                <a:solidFill>
                  <a:srgbClr val="001F3F"/>
                </a:solidFill>
              </a:rPr>
              <a:t> برای سازماندهی مراکز علمی در دوره‌های بعدی (عصر طلایی اسلام) عمل کرد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84238" y="170117"/>
            <a:ext cx="5423216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مدارس کلیسایی قرون وسطی (500–1000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049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592812" y="1307391"/>
            <a:ext cx="2932149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حفظ دانش در دوران تاریک اروپا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049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27781" y="218231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نقش مدارس صومعه‌ای و کلیسایی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49804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1535" y="2668911"/>
            <a:ext cx="865006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پس از سقوط امپراتوری روم، مدارس صومعه‌ای و کلیسایی، تنها </a:t>
            </a:r>
            <a:r>
              <a:rPr sz="1315" b="1">
                <a:solidFill>
                  <a:srgbClr val="C8A951"/>
                </a:solidFill>
              </a:rPr>
              <a:t>پناهگاه‌های حفظ سواد</a:t>
            </a:r>
            <a:r>
              <a:rPr sz="1315" b="0">
                <a:solidFill>
                  <a:srgbClr val="001F3F"/>
                </a:solidFill>
              </a:rPr>
              <a:t> و دانش در اروپای غربی شدند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52849"/>
            <a:ext cx="3428914" cy="1771650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965520"/>
            <a:ext cx="342891" cy="298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0761" y="4434113"/>
            <a:ext cx="85946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هدف اصلی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1295" y="4806716"/>
            <a:ext cx="3047923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تربیت روحانیون و افراد لازم برای قرائت متون مقدس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52849"/>
            <a:ext cx="3428914" cy="1771650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969954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1634" y="4434113"/>
            <a:ext cx="47795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مکان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3631" y="4790245"/>
            <a:ext cx="13339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صومعه‌ها و کلیساها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52849"/>
            <a:ext cx="3428914" cy="1771650"/>
          </a:xfrm>
          <a:prstGeom prst="roundRect">
            <a:avLst>
              <a:gd name="adj" fmla="val 860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989168"/>
            <a:ext cx="342891" cy="2512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94419" y="4434113"/>
            <a:ext cx="116403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محتوای آموزش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8239" y="4790245"/>
            <a:ext cx="135639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متون مذهبی و لاتین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81750" y="5819775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6000335"/>
            <a:ext cx="266693" cy="1913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31164" y="5957821"/>
            <a:ext cx="1765163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حفظ میراث فرهنگی و علمی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62340" y="5819775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5982942"/>
            <a:ext cx="266693" cy="2261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74885" y="5957821"/>
            <a:ext cx="1802032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زبان لاتین به عنوان زبان علم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2931" y="5819775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6000335"/>
            <a:ext cx="266693" cy="1913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27236" y="5957821"/>
            <a:ext cx="1930272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محدودیت آموزش به روحانیون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84001" y="170117"/>
            <a:ext cx="482369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ترویوم </a:t>
            </a:r>
            <a:r>
              <a:rPr sz="2392" b="1">
                <a:solidFill>
                  <a:srgbClr val="F5F5DC"/>
                </a:solidFill>
              </a:rPr>
              <a:t>و </a:t>
            </a:r>
            <a:r>
              <a:rPr sz="2392" b="1" smtClean="0">
                <a:solidFill>
                  <a:srgbClr val="F5F5DC"/>
                </a:solidFill>
              </a:rPr>
              <a:t>کوادریوم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هفت </a:t>
            </a:r>
            <a:r>
              <a:rPr sz="2392" b="1">
                <a:solidFill>
                  <a:srgbClr val="F5F5DC"/>
                </a:solidFill>
              </a:rPr>
              <a:t>هنر لیبرال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52476" y="146360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محتوای درسی هفت هنر لیبرال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559242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5663" y="1964062"/>
            <a:ext cx="691593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برنامه درسی بر پایه </a:t>
            </a:r>
            <a:r>
              <a:rPr sz="1315" b="1">
                <a:solidFill>
                  <a:srgbClr val="C8A951"/>
                </a:solidFill>
              </a:rPr>
              <a:t>هفت هنر لیبرال</a:t>
            </a:r>
            <a:r>
              <a:rPr sz="1315" b="0">
                <a:solidFill>
                  <a:srgbClr val="001F3F"/>
                </a:solidFill>
              </a:rPr>
              <a:t> (Septem Artes Liberales) 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بود </a:t>
            </a:r>
            <a:r>
              <a:rPr sz="1315" b="0">
                <a:solidFill>
                  <a:srgbClr val="001F3F"/>
                </a:solidFill>
              </a:rPr>
              <a:t>که به دو بخش تقسیم می‌شد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095" y="2925167"/>
            <a:ext cx="5238619" cy="2705099"/>
          </a:xfrm>
          <a:prstGeom prst="roundRect">
            <a:avLst>
              <a:gd name="adj" fmla="val 8450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955490" y="3178453"/>
            <a:ext cx="1709827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1F3F"/>
                </a:solidFill>
              </a:rPr>
              <a:t> ترویوم (Trivium)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712" y="3215314"/>
            <a:ext cx="304792" cy="257907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3000" y="3772416"/>
            <a:ext cx="228594" cy="1914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19734" y="3720730"/>
            <a:ext cx="50039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گرامر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3000" y="4227235"/>
            <a:ext cx="228594" cy="177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89278" y="4168406"/>
            <a:ext cx="5308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منطق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3000" y="4670624"/>
            <a:ext cx="228594" cy="1857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31570" y="4616081"/>
            <a:ext cx="58855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رَطوری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1980" y="2925167"/>
            <a:ext cx="5238619" cy="2705099"/>
          </a:xfrm>
          <a:prstGeom prst="roundRect">
            <a:avLst>
              <a:gd name="adj" fmla="val 8450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269478" y="3178453"/>
            <a:ext cx="2223622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1F3F"/>
                </a:solidFill>
              </a:rPr>
              <a:t> کوادریوم (Quadrivium)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1865" y="3227037"/>
            <a:ext cx="304792" cy="234461"/>
          </a:xfrm>
          <a:prstGeom prst="rect">
            <a:avLst/>
          </a:prstGeom>
        </p:spPr>
      </p:pic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3886" y="3785275"/>
            <a:ext cx="228594" cy="165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2073" y="3720730"/>
            <a:ext cx="57894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حساب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33886" y="4252953"/>
            <a:ext cx="228594" cy="125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68792" y="4168406"/>
            <a:ext cx="62222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هندسه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33886" y="4674910"/>
            <a:ext cx="228594" cy="1771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99863" y="4616081"/>
            <a:ext cx="6911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موسیقی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33886" y="5112584"/>
            <a:ext cx="228594" cy="1971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01841" y="5063755"/>
            <a:ext cx="48917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نجوم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66733" y="5916017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896327" y="6156770"/>
            <a:ext cx="342891" cy="242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2600" y="6092679"/>
            <a:ext cx="7353231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ساختار </a:t>
            </a:r>
            <a:r>
              <a:rPr sz="1315" b="1">
                <a:solidFill>
                  <a:srgbClr val="C8A951"/>
                </a:solidFill>
              </a:rPr>
              <a:t>مبنای آموزش دانشگاهی</a:t>
            </a:r>
            <a:r>
              <a:rPr sz="1315" b="0">
                <a:solidFill>
                  <a:srgbClr val="001F3F"/>
                </a:solidFill>
              </a:rPr>
              <a:t> قرون وسطی شد و تا قرن‌ها بر نظام‌های آموزشی اروپا حاکم بود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712855" y="170117"/>
            <a:ext cx="4765985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ظهور مکتب‌خانه‌ها  (قرون1–3 هـ.ق)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143971" y="1359346"/>
            <a:ext cx="338099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گسترش آموزش مردمی با ورود اسلام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0655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</a:t>
            </a:r>
            <a:r>
              <a:rPr sz="1674" b="1" smtClean="0">
                <a:solidFill>
                  <a:srgbClr val="800020"/>
                </a:solidFill>
              </a:rPr>
              <a:t>مکتب‌خانه‌ها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نهاد </a:t>
            </a:r>
            <a:r>
              <a:rPr sz="1674" b="1">
                <a:solidFill>
                  <a:srgbClr val="800020"/>
                </a:solidFill>
              </a:rPr>
              <a:t>آموزشی محلی و مردمی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302192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921" y="2707012"/>
            <a:ext cx="855067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با ورود اسلام به ایران، مکتب‌خانه‌ها به عنوان یک نهاد آموزشی </a:t>
            </a:r>
            <a:r>
              <a:rPr sz="1315" b="1">
                <a:solidFill>
                  <a:srgbClr val="C8A951"/>
                </a:solidFill>
              </a:rPr>
              <a:t>محلی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مردمی</a:t>
            </a:r>
            <a:r>
              <a:rPr sz="1315" b="0">
                <a:solidFill>
                  <a:srgbClr val="001F3F"/>
                </a:solidFill>
              </a:rPr>
              <a:t>، جایگزین نظام‌های رسمی پیشین شدند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025790"/>
            <a:ext cx="342891" cy="254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1043" y="4472212"/>
            <a:ext cx="47795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مکان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6773" y="4828344"/>
            <a:ext cx="212744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مراکز کوچک و خصوصی در محلات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61262"/>
            <a:ext cx="342891" cy="183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47820" y="4472212"/>
            <a:ext cx="70557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دسترسی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1850" y="4828344"/>
            <a:ext cx="156799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076">
                <a:solidFill>
                  <a:srgbClr val="001F3F"/>
                </a:solidFill>
              </a:rPr>
              <a:t>برای عموم مردم (پسران</a:t>
            </a:r>
            <a:r>
              <a:rPr lang="fa-IR" sz="1076" smtClean="0">
                <a:solidFill>
                  <a:srgbClr val="001F3F"/>
                </a:solidFill>
              </a:rPr>
              <a:t>)</a:t>
            </a:r>
            <a:endParaRPr lang="fa-IR" sz="1076">
              <a:solidFill>
                <a:srgbClr val="001F3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31702"/>
            <a:ext cx="342891" cy="2423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65373" y="4472212"/>
            <a:ext cx="61260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نوآوری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0096" y="4828344"/>
            <a:ext cx="240315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اولین نهاد گسترده سوادآموزی عمومی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22895"/>
            <a:ext cx="342891" cy="2985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06828" y="5786886"/>
            <a:ext cx="8299003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مراکز کوچک و خصوصی، </a:t>
            </a:r>
            <a:r>
              <a:rPr sz="1315" b="1">
                <a:solidFill>
                  <a:srgbClr val="C8A951"/>
                </a:solidFill>
              </a:rPr>
              <a:t>اولین نهادی</a:t>
            </a:r>
            <a:r>
              <a:rPr sz="1315" b="0">
                <a:solidFill>
                  <a:srgbClr val="001F3F"/>
                </a:solidFill>
              </a:rPr>
              <a:t> بودند که سوادآموزی را به صورت گسترده برای عموم مردم فراهم کردند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00218" y="170117"/>
            <a:ext cx="459125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محتوای </a:t>
            </a:r>
            <a:r>
              <a:rPr sz="2392" b="1">
                <a:solidFill>
                  <a:srgbClr val="F5F5DC"/>
                </a:solidFill>
              </a:rPr>
              <a:t>مکتب‌خانه‌ها و هدف اصلی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27783" y="190175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محتوای اصلی مکتب‌خانه‌ها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000250"/>
            <a:ext cx="228594" cy="171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8413" y="2402212"/>
            <a:ext cx="647318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محتوای اصلی مکتب‌خانه‌ها شامل آموزش </a:t>
            </a:r>
            <a:r>
              <a:rPr sz="1315" b="1">
                <a:solidFill>
                  <a:srgbClr val="C8A951"/>
                </a:solidFill>
              </a:rPr>
              <a:t>قرآن</a:t>
            </a:r>
            <a:r>
              <a:rPr sz="1315" b="0">
                <a:solidFill>
                  <a:srgbClr val="001F3F"/>
                </a:solidFill>
              </a:rPr>
              <a:t>، خواندن و نوشتن، و مقدمات حساب بود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698820"/>
            <a:ext cx="342891" cy="2985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88350" y="4176938"/>
            <a:ext cx="44428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قرآن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4384" y="4533070"/>
            <a:ext cx="122174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تلاوت و حفظ آیات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15078"/>
            <a:ext cx="342891" cy="2660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76738" y="4171950"/>
            <a:ext cx="124774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خواندن و نوشتن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6593" y="4533070"/>
            <a:ext cx="166898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خط و املای فارسی و عربی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715078"/>
            <a:ext cx="342891" cy="266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5902" y="4171950"/>
            <a:ext cx="1190595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مقدمات حساب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599" y="4533070"/>
            <a:ext cx="143815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محاسبات ساده روزمره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43878"/>
            <a:ext cx="342891" cy="2660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44042" y="5482086"/>
            <a:ext cx="4661789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هدف، تربیت افراد برای </a:t>
            </a:r>
            <a:r>
              <a:rPr sz="1315" b="1">
                <a:solidFill>
                  <a:srgbClr val="C8A951"/>
                </a:solidFill>
              </a:rPr>
              <a:t>امور دینی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مبادلات ساده اقتصادی</a:t>
            </a:r>
            <a:r>
              <a:rPr sz="1315" b="0">
                <a:solidFill>
                  <a:srgbClr val="001F3F"/>
                </a:solidFill>
              </a:rPr>
              <a:t> بود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30112" y="170117"/>
            <a:ext cx="5131469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آغاز دانشگاه‌های قرون وسطی (1088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211297" y="1373201"/>
            <a:ext cx="3313664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استقلال نهادی و تولد دانشگاه مدرن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0073" y="222041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شکل‌گیری نهادهای مستقل دانشگاهی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87905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6432" y="2707012"/>
            <a:ext cx="902516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دانشگاه‌هایی چون بولونیا (1088)، پاریس و آکسفورد، به عنوان نهادهای </a:t>
            </a:r>
            <a:r>
              <a:rPr sz="1315" b="1">
                <a:solidFill>
                  <a:srgbClr val="C8A951"/>
                </a:solidFill>
              </a:rPr>
              <a:t>مستقل</a:t>
            </a:r>
            <a:r>
              <a:rPr sz="1315" b="0">
                <a:solidFill>
                  <a:srgbClr val="001F3F"/>
                </a:solidFill>
              </a:rPr>
              <a:t> یا </a:t>
            </a:r>
            <a:r>
              <a:rPr sz="1315" b="1">
                <a:solidFill>
                  <a:srgbClr val="C8A951"/>
                </a:solidFill>
              </a:rPr>
              <a:t>نیمه‌مستقل</a:t>
            </a:r>
            <a:r>
              <a:rPr sz="1315" b="0">
                <a:solidFill>
                  <a:srgbClr val="001F3F"/>
                </a:solidFill>
              </a:rPr>
              <a:t> از کلیسا یا دربار شکل گرفتند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993274"/>
            <a:ext cx="342891" cy="319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2167" y="4472212"/>
            <a:ext cx="102617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بولونیا (1088)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0612" y="4828344"/>
            <a:ext cx="101976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بر حقوق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00664"/>
            <a:ext cx="342891" cy="3044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15948" y="4472212"/>
            <a:ext cx="56932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پاریس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1163" y="4828344"/>
            <a:ext cx="105984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بر الهیات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19878"/>
            <a:ext cx="342891" cy="266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11626" y="4472212"/>
            <a:ext cx="72962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آکسفورد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9375" y="4828344"/>
            <a:ext cx="138364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بر علوم انسانی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27329"/>
            <a:ext cx="342891" cy="2896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72314" y="5786886"/>
            <a:ext cx="7933518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مراکز، مفهوم </a:t>
            </a:r>
            <a:r>
              <a:rPr sz="1315" b="1">
                <a:solidFill>
                  <a:srgbClr val="C8A951"/>
                </a:solidFill>
              </a:rPr>
              <a:t>امتیازات آکادمیک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انجمن استادان و دانشجویان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اعطای مدرک</a:t>
            </a:r>
            <a:r>
              <a:rPr sz="1315" b="0">
                <a:solidFill>
                  <a:srgbClr val="001F3F"/>
                </a:solidFill>
              </a:rPr>
              <a:t> (Degree</a:t>
            </a:r>
            <a:r>
              <a:rPr sz="1315" b="0" smtClean="0">
                <a:solidFill>
                  <a:srgbClr val="001F3F"/>
                </a:solidFill>
              </a:rPr>
              <a:t>)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 </a:t>
            </a:r>
            <a:r>
              <a:rPr sz="1315" b="0">
                <a:solidFill>
                  <a:srgbClr val="001F3F"/>
                </a:solidFill>
              </a:rPr>
              <a:t>را پایه‌ریزی کردند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47182" y="170117"/>
            <a:ext cx="5697330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تأسیس مدارس نظامیه (457 هـ.ق/1065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5730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272211" y="1259766"/>
            <a:ext cx="3252750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مدارس عالی دولتی در دوره سلجوقی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5737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12083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</a:t>
            </a:r>
            <a:r>
              <a:rPr sz="1674" b="1" smtClean="0">
                <a:solidFill>
                  <a:srgbClr val="800020"/>
                </a:solidFill>
              </a:rPr>
              <a:t>نظامیه‌ها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مدارس </a:t>
            </a:r>
            <a:r>
              <a:rPr sz="1674" b="1">
                <a:solidFill>
                  <a:srgbClr val="800020"/>
                </a:solidFill>
              </a:rPr>
              <a:t>عالی دولتی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02180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787974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خواجه نظام‌الملک طوسی، این مدارس را با اهداف </a:t>
            </a:r>
            <a:r>
              <a:rPr sz="1315" b="1">
                <a:solidFill>
                  <a:srgbClr val="C8A951"/>
                </a:solidFill>
              </a:rPr>
              <a:t>سیاسی-مذهبی</a:t>
            </a:r>
            <a:r>
              <a:rPr sz="1315" b="0">
                <a:solidFill>
                  <a:srgbClr val="001F3F"/>
                </a:solidFill>
              </a:rPr>
              <a:t> (مقابله با تبلیغات اسماعیلیه و ترویج فقه شافعی) تأسیس کرد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811" y="4288877"/>
            <a:ext cx="342891" cy="242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29606" y="4729387"/>
            <a:ext cx="77130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بنیان‌گذار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7597" y="5085519"/>
            <a:ext cx="163531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خواجه نظام‌الملک طوسی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402" y="4265229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41267" y="4729387"/>
            <a:ext cx="909160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مشهورترین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7260" y="5085519"/>
            <a:ext cx="91717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نظامیه بغداد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992" y="4277053"/>
            <a:ext cx="342891" cy="266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57499" y="4729387"/>
            <a:ext cx="43787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دوره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1558" y="5085519"/>
            <a:ext cx="122975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076">
                <a:solidFill>
                  <a:srgbClr val="001F3F"/>
                </a:solidFill>
              </a:rPr>
              <a:t>457 هـ.ق / 1065 </a:t>
            </a:r>
            <a:r>
              <a:rPr lang="fa-IR" sz="1076" smtClean="0">
                <a:solidFill>
                  <a:srgbClr val="001F3F"/>
                </a:solidFill>
              </a:rPr>
              <a:t>م</a:t>
            </a:r>
            <a:endParaRPr lang="fa-IR" sz="1076">
              <a:solidFill>
                <a:srgbClr val="001F3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81750" y="586739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6018971"/>
            <a:ext cx="266693" cy="2493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46955" y="6005445"/>
            <a:ext cx="1449371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اهداف سیاسی-مذهبی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62340" y="586739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6018971"/>
            <a:ext cx="266693" cy="2493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79217" y="6005445"/>
            <a:ext cx="1197700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ترویج فقه شافعی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2931" y="586739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6018971"/>
            <a:ext cx="266693" cy="2493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74848" y="6005445"/>
            <a:ext cx="1282659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مقابله با اسماعیلیه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137651" y="170117"/>
            <a:ext cx="391639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برنامه </a:t>
            </a:r>
            <a:r>
              <a:rPr sz="2392" b="1">
                <a:solidFill>
                  <a:srgbClr val="F5F5DC"/>
                </a:solidFill>
              </a:rPr>
              <a:t>درسی و مدل نظامیه‌ها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495424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58509" y="175888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تمرکز بر علوم نقلی و فقه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857375"/>
            <a:ext cx="228594" cy="171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9225" y="2259337"/>
            <a:ext cx="561237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برنامه درسی نظامیه‌ها بر </a:t>
            </a:r>
            <a:r>
              <a:rPr sz="1315" b="1">
                <a:solidFill>
                  <a:srgbClr val="C8A951"/>
                </a:solidFill>
              </a:rPr>
              <a:t>فقه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اصول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حدیث</a:t>
            </a:r>
            <a:r>
              <a:rPr sz="1315" b="0">
                <a:solidFill>
                  <a:srgbClr val="001F3F"/>
                </a:solidFill>
              </a:rPr>
              <a:t>، ادبیات عرب و کلام متمرکز بود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05652" y="3352800"/>
            <a:ext cx="2524061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9099" y="3555124"/>
            <a:ext cx="342891" cy="319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5148" y="4024537"/>
            <a:ext cx="39459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فقه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4713" y="4380670"/>
            <a:ext cx="132593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احکام شرعی و عملی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1095" y="3352800"/>
            <a:ext cx="2524061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066" y="3581728"/>
            <a:ext cx="342891" cy="2660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85343" y="4024537"/>
            <a:ext cx="52604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اصول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1721" y="4380670"/>
            <a:ext cx="136280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مبانی استنباط احکام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76538" y="3352800"/>
            <a:ext cx="2524061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9984" y="3565470"/>
            <a:ext cx="342891" cy="2985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77906" y="4024537"/>
            <a:ext cx="5308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حدیث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9756" y="4380670"/>
            <a:ext cx="115762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قول و فعل پیامبر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1980" y="3352800"/>
            <a:ext cx="2524061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952" y="3569904"/>
            <a:ext cx="342891" cy="2896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82209" y="4024537"/>
            <a:ext cx="893130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ادبیات عرب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3430" y="4380670"/>
            <a:ext cx="87068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زبان و بلاغت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5172075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5555702"/>
            <a:ext cx="342891" cy="2423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476" y="5352196"/>
            <a:ext cx="9753356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نظامیه‌ها به عنوان </a:t>
            </a:r>
            <a:r>
              <a:rPr sz="1315" b="1">
                <a:solidFill>
                  <a:srgbClr val="C8A951"/>
                </a:solidFill>
              </a:rPr>
              <a:t>نخستین مدارس عالی تحت حمایت دولت</a:t>
            </a:r>
            <a:r>
              <a:rPr sz="1315" b="0">
                <a:solidFill>
                  <a:srgbClr val="001F3F"/>
                </a:solidFill>
              </a:rPr>
              <a:t>، یک الگوی مدیریتی و آموزشی سازمان‌یافته برای توسعه مدارس بعدی در جهان اسلام ارائه دادند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716061" y="170117"/>
            <a:ext cx="4759573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رنسانس آموزشی اروپا (1450–1600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30914" y="1230326"/>
            <a:ext cx="3150158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 smtClean="0">
                <a:solidFill>
                  <a:srgbClr val="F5F5DC"/>
                </a:solidFill>
              </a:rPr>
              <a:t>انسان‌گرایی</a:t>
            </a:r>
            <a:r>
              <a:rPr lang="fa-IR" sz="1600" b="0" smtClean="0">
                <a:solidFill>
                  <a:srgbClr val="F5F5DC"/>
                </a:solidFill>
              </a:rPr>
              <a:t>‌:‌‌ ‌</a:t>
            </a:r>
            <a:r>
              <a:rPr sz="1600" b="0" smtClean="0">
                <a:solidFill>
                  <a:srgbClr val="F5F5DC"/>
                </a:solidFill>
              </a:rPr>
              <a:t>بازگشت </a:t>
            </a:r>
            <a:r>
              <a:rPr sz="1600" b="0">
                <a:solidFill>
                  <a:srgbClr val="F5F5DC"/>
                </a:solidFill>
              </a:rPr>
              <a:t>به کلاسیک‌ها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06368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در هدف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59317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583348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رنسانس آموزشی، با محوریت </a:t>
            </a:r>
            <a:r>
              <a:rPr sz="1315" b="1">
                <a:solidFill>
                  <a:srgbClr val="C8A951"/>
                </a:solidFill>
              </a:rPr>
              <a:t>انسان‌گرایی</a:t>
            </a:r>
            <a:r>
              <a:rPr sz="1315" b="0">
                <a:solidFill>
                  <a:srgbClr val="001F3F"/>
                </a:solidFill>
              </a:rPr>
              <a:t> (Humanism)، هدف آموزش را از تمرکز صرف بر الهیات به تربیت </a:t>
            </a:r>
            <a:r>
              <a:rPr sz="1315" b="1">
                <a:solidFill>
                  <a:srgbClr val="C8A951"/>
                </a:solidFill>
              </a:rPr>
              <a:t>شهروند کامل</a:t>
            </a:r>
            <a:r>
              <a:rPr sz="1315" b="0">
                <a:solidFill>
                  <a:srgbClr val="001F3F"/>
                </a:solidFill>
              </a:rPr>
              <a:t> (Homo Universalis) تغییر داد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222202"/>
            <a:ext cx="342891" cy="242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4077" y="4662713"/>
            <a:ext cx="1122360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تمرکز بر انسان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8051" y="5018845"/>
            <a:ext cx="196393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جایگاه مرکزی انسان در آموزش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194120"/>
            <a:ext cx="342891" cy="2985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57688" y="4657725"/>
            <a:ext cx="1276318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احیای کلاسیک‌ها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372" y="5018845"/>
            <a:ext cx="182447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بازگشت به متون یونان و روم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222202"/>
            <a:ext cx="342891" cy="2423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57328" y="4657725"/>
            <a:ext cx="1238219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تربیت همه‌جانبه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0393" y="5018845"/>
            <a:ext cx="247208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توسعه مهارت‌های ادبی، اخلاقی و فکری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81024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6027354"/>
            <a:ext cx="342891" cy="2896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21016" y="5977385"/>
            <a:ext cx="798481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تحول، پایه‌های </a:t>
            </a:r>
            <a:r>
              <a:rPr sz="1315" b="1">
                <a:solidFill>
                  <a:srgbClr val="C8A951"/>
                </a:solidFill>
              </a:rPr>
              <a:t>آموزش مدرن</a:t>
            </a:r>
            <a:r>
              <a:rPr sz="1315" b="0">
                <a:solidFill>
                  <a:srgbClr val="001F3F"/>
                </a:solidFill>
              </a:rPr>
              <a:t> را بنا نهاد و بر اهمیت </a:t>
            </a:r>
            <a:r>
              <a:rPr sz="1315" b="1">
                <a:solidFill>
                  <a:srgbClr val="C8A951"/>
                </a:solidFill>
              </a:rPr>
              <a:t>تفکر انتقادی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پرورش استعدادهای انسانی</a:t>
            </a:r>
            <a:r>
              <a:rPr sz="1315" b="0">
                <a:solidFill>
                  <a:srgbClr val="001F3F"/>
                </a:solidFill>
              </a:rPr>
              <a:t> تأکید کرد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87684" y="170117"/>
            <a:ext cx="6595011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آموزش شفاهی در جوامع ابتدایی (قبل از3000 ق.م)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411272" y="1202616"/>
            <a:ext cx="3045449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00" b="1">
                <a:solidFill>
                  <a:srgbClr val="F5F5DC"/>
                </a:solidFill>
              </a:rPr>
              <a:t>دوران پیش از سواد (Pre-literate)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04975"/>
            <a:ext cx="10858228" cy="1514475"/>
          </a:xfrm>
          <a:prstGeom prst="roundRect">
            <a:avLst>
              <a:gd name="adj" fmla="val 15094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5053" y="201605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300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ماهیت آموزش در جوامع ابتدایی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86802" y="2077182"/>
            <a:ext cx="304792" cy="24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2027" y="2564137"/>
            <a:ext cx="731956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انتقال دانش به صورت </a:t>
            </a:r>
            <a:r>
              <a:rPr sz="1315" b="1">
                <a:solidFill>
                  <a:srgbClr val="C8A951"/>
                </a:solidFill>
              </a:rPr>
              <a:t>غیررسمی</a:t>
            </a:r>
            <a:r>
              <a:rPr sz="1315" b="0">
                <a:solidFill>
                  <a:srgbClr val="001F3F"/>
                </a:solidFill>
              </a:rPr>
              <a:t>، از طریق مشاهده، تقلید مستقیم و مشارکت در فعالیت‌های روزمره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586516"/>
            <a:ext cx="3428914" cy="1057276"/>
          </a:xfrm>
          <a:prstGeom prst="roundRect">
            <a:avLst>
              <a:gd name="adj" fmla="val 1185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368879" y="3782004"/>
            <a:ext cx="69275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مشاهده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21693" y="4138136"/>
            <a:ext cx="238712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از طریق تماشای افراد باتجربه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1390" y="3586516"/>
            <a:ext cx="3428914" cy="1057276"/>
          </a:xfrm>
          <a:prstGeom prst="roundRect">
            <a:avLst>
              <a:gd name="adj" fmla="val 1185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562720" y="3782004"/>
            <a:ext cx="106625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تقلید مستقیم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7880" y="4138136"/>
            <a:ext cx="153593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تکرار عملکرد افراد ماهر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586516"/>
            <a:ext cx="3428914" cy="1057276"/>
          </a:xfrm>
          <a:prstGeom prst="roundRect">
            <a:avLst>
              <a:gd name="adj" fmla="val 1185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946517" y="3782004"/>
            <a:ext cx="105984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مشارکت عملی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476" y="4138136"/>
            <a:ext cx="3047923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انجام فعالیت‌های روزمره مانند شکار و ساخت ابزار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6733" y="4962949"/>
            <a:ext cx="10858228" cy="1514475"/>
          </a:xfrm>
          <a:prstGeom prst="roundRect">
            <a:avLst>
              <a:gd name="adj" fmla="val 15094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75053" y="527403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300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معلمان اصلی 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802" y="5341018"/>
            <a:ext cx="304792" cy="2344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29740" y="5822111"/>
            <a:ext cx="256185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</a:t>
            </a:r>
            <a:r>
              <a:rPr sz="1315" b="1">
                <a:solidFill>
                  <a:srgbClr val="C8A951"/>
                </a:solidFill>
              </a:rPr>
              <a:t>طبیعت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افراد با تجربه</a:t>
            </a:r>
            <a:r>
              <a:rPr sz="1315" b="0">
                <a:solidFill>
                  <a:srgbClr val="001F3F"/>
                </a:solidFill>
              </a:rPr>
              <a:t> در جامعه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29737" y="170117"/>
            <a:ext cx="5532220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رنسانس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احیای </a:t>
            </a:r>
            <a:r>
              <a:rPr sz="2392" b="1">
                <a:solidFill>
                  <a:srgbClr val="F5F5DC"/>
                </a:solidFill>
              </a:rPr>
              <a:t>متون باستان و زبان لاتین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55491" y="190175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اهمیت زبان و ادبیات کلاسیک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984533"/>
            <a:ext cx="228594" cy="202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8951" y="2402212"/>
            <a:ext cx="661264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در این دوره، </a:t>
            </a:r>
            <a:r>
              <a:rPr sz="1315" b="1">
                <a:solidFill>
                  <a:srgbClr val="C8A951"/>
                </a:solidFill>
              </a:rPr>
              <a:t>احیای متون یونان و روم باستان</a:t>
            </a:r>
            <a:r>
              <a:rPr sz="1315" b="0">
                <a:solidFill>
                  <a:srgbClr val="001F3F"/>
                </a:solidFill>
              </a:rPr>
              <a:t> و بازگشت به زبان لاتین کلاسیک اهمیت یافت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726902"/>
            <a:ext cx="342891" cy="242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91395" y="4171950"/>
            <a:ext cx="104772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متون کلاسیک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91939" y="4533070"/>
            <a:ext cx="165615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بازیابی و مطالعه آثار کهن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03254"/>
            <a:ext cx="342891" cy="2896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01379" y="4176938"/>
            <a:ext cx="78893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زبان لاتین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8869" y="4533070"/>
            <a:ext cx="13339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احیای لاتین کلاسیک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722468"/>
            <a:ext cx="342891" cy="2512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0264" y="4176938"/>
            <a:ext cx="94282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برنامه درسی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9226" y="4533070"/>
            <a:ext cx="15439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بر هنرهای انسانی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43878"/>
            <a:ext cx="342891" cy="2660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86365" y="5482086"/>
            <a:ext cx="8119466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برنامه‌های درسی بر </a:t>
            </a:r>
            <a:r>
              <a:rPr sz="1315" b="1">
                <a:solidFill>
                  <a:srgbClr val="C8A951"/>
                </a:solidFill>
              </a:rPr>
              <a:t>هنرهای لیبرال انسانی</a:t>
            </a:r>
            <a:r>
              <a:rPr sz="1315" b="0">
                <a:solidFill>
                  <a:srgbClr val="001F3F"/>
                </a:solidFill>
              </a:rPr>
              <a:t> 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(</a:t>
            </a:r>
            <a:r>
              <a:rPr sz="1315" b="0">
                <a:solidFill>
                  <a:srgbClr val="001F3F"/>
                </a:solidFill>
              </a:rPr>
              <a:t>Studia Humanitatis</a:t>
            </a:r>
            <a:r>
              <a:rPr sz="1315" b="0" smtClean="0">
                <a:solidFill>
                  <a:srgbClr val="001F3F"/>
                </a:solidFill>
              </a:rPr>
              <a:t>)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 </a:t>
            </a:r>
            <a:r>
              <a:rPr sz="1315" b="0">
                <a:solidFill>
                  <a:srgbClr val="001F3F"/>
                </a:solidFill>
              </a:rPr>
              <a:t>شامل </a:t>
            </a:r>
            <a:r>
              <a:rPr sz="1315" b="1">
                <a:solidFill>
                  <a:srgbClr val="C8A951"/>
                </a:solidFill>
              </a:rPr>
              <a:t>بلاغت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تاریخ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شعر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اخلاق</a:t>
            </a:r>
            <a:r>
              <a:rPr sz="1315" b="0">
                <a:solidFill>
                  <a:srgbClr val="001F3F"/>
                </a:solidFill>
              </a:rPr>
              <a:t> تأکید داشتند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81546" y="170117"/>
            <a:ext cx="4028603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مدارس صفوی  )1501–1736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562994" y="1373201"/>
            <a:ext cx="3823419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رونق حوزه‌های علوم دینی و فلسفه اسلامی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41638" y="222041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گسترش مراکز آموزشی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92191"/>
            <a:ext cx="228594" cy="197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3774" y="2707012"/>
            <a:ext cx="702782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با رسمیت یافتن مذهب تشیع، مراکز آموزشی بزرگی مانند </a:t>
            </a:r>
            <a:r>
              <a:rPr sz="1315" b="1">
                <a:solidFill>
                  <a:srgbClr val="C8A951"/>
                </a:solidFill>
              </a:rPr>
              <a:t>مدرسه سلطانی اصفهان</a:t>
            </a:r>
            <a:r>
              <a:rPr sz="1315" b="0">
                <a:solidFill>
                  <a:srgbClr val="001F3F"/>
                </a:solidFill>
              </a:rPr>
              <a:t> تأسیس شدند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000664"/>
            <a:ext cx="342891" cy="304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72699" y="4472212"/>
            <a:ext cx="88511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مراکز اصلی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46441" y="4828344"/>
            <a:ext cx="15471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مدرسه سلطانی اصفهان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27268"/>
            <a:ext cx="342891" cy="2512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1985" y="4467224"/>
            <a:ext cx="1057248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علوم تخصصی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7273" y="4828344"/>
            <a:ext cx="17571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فقه، اصول، حکمت، فلسفه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31702"/>
            <a:ext cx="342891" cy="2423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56936" y="4472212"/>
            <a:ext cx="103900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نقش آموزشی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8321" y="4828344"/>
            <a:ext cx="169623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مراکز تولید و انتقال دانش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39153"/>
            <a:ext cx="342891" cy="2660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03419" y="5786886"/>
            <a:ext cx="670241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مدارس به مراکز اصلی </a:t>
            </a:r>
            <a:r>
              <a:rPr sz="1315" b="1">
                <a:solidFill>
                  <a:srgbClr val="C8A951"/>
                </a:solidFill>
              </a:rPr>
              <a:t>تولید و انتقال فقه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اصول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حکمت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فلسفه اسلامی</a:t>
            </a:r>
            <a:r>
              <a:rPr sz="1315" b="0">
                <a:solidFill>
                  <a:srgbClr val="001F3F"/>
                </a:solidFill>
              </a:rPr>
              <a:t> تبدیل شدند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19743" y="170117"/>
            <a:ext cx="595220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مدارس صفوی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ساختار </a:t>
            </a:r>
            <a:r>
              <a:rPr sz="2392" b="1">
                <a:solidFill>
                  <a:srgbClr val="F5F5DC"/>
                </a:solidFill>
              </a:rPr>
              <a:t>وقف و پشتیبانی مالی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41638" y="191561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نظام موقوفات و استمرار آموزش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983104"/>
            <a:ext cx="228594" cy="205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3563" y="2402212"/>
            <a:ext cx="521803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ساختار مدارس صفوی عمدتاً بر پایه </a:t>
            </a:r>
            <a:r>
              <a:rPr sz="1315" b="1">
                <a:solidFill>
                  <a:srgbClr val="C8A951"/>
                </a:solidFill>
              </a:rPr>
              <a:t>نظام وقف</a:t>
            </a:r>
            <a:r>
              <a:rPr sz="1315" b="0">
                <a:solidFill>
                  <a:srgbClr val="001F3F"/>
                </a:solidFill>
              </a:rPr>
              <a:t> و موقوفات اداره می‌شد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703254"/>
            <a:ext cx="342891" cy="289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81938" y="4176938"/>
            <a:ext cx="4571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وقف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9738" y="4533070"/>
            <a:ext cx="191103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هبه اموال و ملک برای آموزش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09166"/>
            <a:ext cx="342891" cy="277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71985" y="4171950"/>
            <a:ext cx="104772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پشتیبانی مالی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3872" y="4533070"/>
            <a:ext cx="154394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درآمد پایدار از موقوفات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715078"/>
            <a:ext cx="342891" cy="266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6043" y="4176938"/>
            <a:ext cx="6703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استمرار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8467" y="4533070"/>
            <a:ext cx="192546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تضمین بقای بلندمدت مدارس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43878"/>
            <a:ext cx="342891" cy="2660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3485" y="5482086"/>
            <a:ext cx="8802346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پشتوانه مالی، </a:t>
            </a:r>
            <a:r>
              <a:rPr sz="1315" b="1">
                <a:solidFill>
                  <a:srgbClr val="C8A951"/>
                </a:solidFill>
              </a:rPr>
              <a:t>استمرار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استقلال نسبی</a:t>
            </a:r>
            <a:r>
              <a:rPr sz="1315" b="0">
                <a:solidFill>
                  <a:srgbClr val="001F3F"/>
                </a:solidFill>
              </a:rPr>
              <a:t> مراکز دینی را تضمین می‌کرد و به گسترش نفوذ علما در جامعه کمک می‌نمود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18568" y="170117"/>
            <a:ext cx="6354561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عصر روشنگری و نظریه‌های تربیتی </a:t>
            </a:r>
            <a:r>
              <a:rPr lang="fa-IR" sz="2392" b="1" smtClean="0">
                <a:solidFill>
                  <a:srgbClr val="F5F5DC"/>
                </a:solidFill>
              </a:rPr>
              <a:t> </a:t>
            </a:r>
            <a:r>
              <a:rPr lang="fa-IR" sz="2392" b="1">
                <a:solidFill>
                  <a:srgbClr val="F5F5DC"/>
                </a:solidFill>
              </a:rPr>
              <a:t>(</a:t>
            </a:r>
            <a:r>
              <a:rPr lang="fa-IR" sz="2392" b="1" smtClean="0">
                <a:solidFill>
                  <a:srgbClr val="F5F5DC"/>
                </a:solidFill>
              </a:rPr>
              <a:t>1700–1800 </a:t>
            </a:r>
            <a:r>
              <a:rPr lang="fa-IR" sz="2392" b="1">
                <a:solidFill>
                  <a:srgbClr val="F5F5DC"/>
                </a:solidFill>
              </a:rPr>
              <a:t>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097823" y="1373201"/>
            <a:ext cx="3302444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چالش با سنت و مبانی پداگوژی نوین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0655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خاستگاه نظریه‌های نوین تربیتی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93620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3052" y="2707012"/>
            <a:ext cx="591854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عصر، خاستگاه نظریه‌هایی بود که </a:t>
            </a:r>
            <a:r>
              <a:rPr sz="1315" b="1">
                <a:solidFill>
                  <a:srgbClr val="C8A951"/>
                </a:solidFill>
              </a:rPr>
              <a:t>نظام‌های آموزشی سنتی</a:t>
            </a:r>
            <a:r>
              <a:rPr sz="1315" b="0">
                <a:solidFill>
                  <a:srgbClr val="001F3F"/>
                </a:solidFill>
              </a:rPr>
              <a:t> را زیر سؤال بردند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3790949"/>
            <a:ext cx="5238619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582" y="4019878"/>
            <a:ext cx="342891" cy="2660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9637" y="4472212"/>
            <a:ext cx="68153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جان لاک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5049" y="4828344"/>
            <a:ext cx="259070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مفهوم "تابولا راسا" و تأکید بر نقش تجربه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1980" y="3790949"/>
            <a:ext cx="5238619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468" y="4008054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5529" y="4472212"/>
            <a:ext cx="50199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روسو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7722" y="4828344"/>
            <a:ext cx="277665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"آموزش طبیعی" و تأکید بر مراحل رشد کودک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6327" y="5839153"/>
            <a:ext cx="342891" cy="266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96596" y="5786886"/>
            <a:ext cx="820923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نظریه‌ها، پایه‌های </a:t>
            </a:r>
            <a:r>
              <a:rPr sz="1315" b="1">
                <a:solidFill>
                  <a:srgbClr val="C8A951"/>
                </a:solidFill>
              </a:rPr>
              <a:t>پداگوژی مدرن</a:t>
            </a:r>
            <a:r>
              <a:rPr sz="1315" b="0">
                <a:solidFill>
                  <a:srgbClr val="001F3F"/>
                </a:solidFill>
              </a:rPr>
              <a:t> را بنا نهادند و بر اهمیت </a:t>
            </a:r>
            <a:r>
              <a:rPr sz="1315" b="1">
                <a:solidFill>
                  <a:srgbClr val="C8A951"/>
                </a:solidFill>
              </a:rPr>
              <a:t>تجربه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رشد طبیعی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فردیت</a:t>
            </a:r>
            <a:r>
              <a:rPr sz="1315" b="0">
                <a:solidFill>
                  <a:srgbClr val="001F3F"/>
                </a:solidFill>
              </a:rPr>
              <a:t> در آموزش تأکید کردند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15600" y="170117"/>
            <a:ext cx="6960495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>
                <a:solidFill>
                  <a:srgbClr val="F5F5DC"/>
                </a:solidFill>
              </a:rPr>
              <a:t>عصر روشنگری‌:‌‌ ‌اصول آموزش طبیعت‌گرا </a:t>
            </a:r>
            <a:r>
              <a:rPr lang="fa-IR" sz="2392" smtClean="0">
                <a:solidFill>
                  <a:srgbClr val="F5F5DC"/>
                </a:solidFill>
              </a:rPr>
              <a:t> (</a:t>
            </a:r>
            <a:r>
              <a:rPr lang="fa-IR" sz="2392">
                <a:solidFill>
                  <a:srgbClr val="F5F5DC"/>
                </a:solidFill>
              </a:rPr>
              <a:t>پستالوتزی</a:t>
            </a:r>
            <a:r>
              <a:rPr lang="fa-IR" sz="2392" smtClean="0">
                <a:solidFill>
                  <a:srgbClr val="F5F5DC"/>
                </a:solidFill>
              </a:rPr>
              <a:t>)</a:t>
            </a:r>
            <a:endParaRPr lang="fa-IR" sz="2392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52476" y="192946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تأکید بر تجربه و شهود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997392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5439" y="2402212"/>
            <a:ext cx="656615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یوهان پستالوتزی مفهوم </a:t>
            </a:r>
            <a:r>
              <a:rPr sz="1315" b="1">
                <a:solidFill>
                  <a:srgbClr val="C8A951"/>
                </a:solidFill>
              </a:rPr>
              <a:t>آموزش از طریق شهود</a:t>
            </a:r>
            <a:r>
              <a:rPr sz="1315" b="0">
                <a:solidFill>
                  <a:srgbClr val="001F3F"/>
                </a:solidFill>
              </a:rPr>
              <a:t> و هماهنگی سر، قلب و دست را مطرح کرد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735770"/>
            <a:ext cx="342891" cy="224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6873" y="4176938"/>
            <a:ext cx="116724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شهودی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5086" y="4533070"/>
            <a:ext cx="218034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از طریق مشاهده مستقیم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26902"/>
            <a:ext cx="342891" cy="2423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854" y="4176938"/>
            <a:ext cx="75046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هماهنگی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7107" y="4533070"/>
            <a:ext cx="146700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تلفیق سر، قلب و دست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3014" y="3676649"/>
            <a:ext cx="282095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1150" y="4171950"/>
            <a:ext cx="1000099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فعالیت عملی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2056" y="4533070"/>
            <a:ext cx="193828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تأکید بر یادگیری از طریق عمل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43878"/>
            <a:ext cx="342891" cy="2660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8788" y="5482086"/>
            <a:ext cx="7467044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رویکرد بر اهمیت </a:t>
            </a:r>
            <a:r>
              <a:rPr sz="1315" b="1">
                <a:solidFill>
                  <a:srgbClr val="C8A951"/>
                </a:solidFill>
              </a:rPr>
              <a:t>فعالیت‌های عملی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مشاهده مستقیم</a:t>
            </a:r>
            <a:r>
              <a:rPr sz="1315" b="0">
                <a:solidFill>
                  <a:srgbClr val="001F3F"/>
                </a:solidFill>
              </a:rPr>
              <a:t> و پرورش ابعاد </a:t>
            </a:r>
            <a:r>
              <a:rPr sz="1315" b="1">
                <a:solidFill>
                  <a:srgbClr val="C8A951"/>
                </a:solidFill>
              </a:rPr>
              <a:t>عاطفی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جسمی</a:t>
            </a:r>
            <a:r>
              <a:rPr sz="1315" b="0">
                <a:solidFill>
                  <a:srgbClr val="001F3F"/>
                </a:solidFill>
              </a:rPr>
              <a:t> تأکید داشت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24416" y="170117"/>
            <a:ext cx="6942863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تلاش‌های اولیه نوسازی آموزشی ایران   (اوایل قرن19)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788378" y="1373201"/>
            <a:ext cx="2736583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ضربه نظامی و بیداری آموزشی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0655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شکست‌های نظامی و بیداری آموزشی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93620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4107" y="2707012"/>
            <a:ext cx="791748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شکست‌های نظامی ایران از روسیه، ضرورت آشنایی با </a:t>
            </a:r>
            <a:r>
              <a:rPr sz="1315" b="1">
                <a:solidFill>
                  <a:srgbClr val="C8A951"/>
                </a:solidFill>
              </a:rPr>
              <a:t>علوم و فنون اروپایی</a:t>
            </a:r>
            <a:r>
              <a:rPr sz="1315" b="0">
                <a:solidFill>
                  <a:srgbClr val="001F3F"/>
                </a:solidFill>
              </a:rPr>
              <a:t> را برای درباریان قاجار برجسته کرد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993274"/>
            <a:ext cx="342891" cy="319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29494" y="4467224"/>
            <a:ext cx="971525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ضعف نظامی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2180" y="4828344"/>
            <a:ext cx="186615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شکست‌های متوالی در جنگ‌ها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08054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3599" y="4472212"/>
            <a:ext cx="59497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بیداری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8606" y="4828344"/>
            <a:ext cx="161448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نیاز به نوسازی و پیشرفت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19878"/>
            <a:ext cx="342891" cy="266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37086" y="4472212"/>
            <a:ext cx="87870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تمرکز اولیه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2397" y="4828344"/>
            <a:ext cx="118808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علوم نظامی و فنی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80537"/>
            <a:ext cx="342891" cy="1832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91721" y="5786886"/>
            <a:ext cx="611411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امر به اولین تلاش‌ها برای </a:t>
            </a:r>
            <a:r>
              <a:rPr sz="1315" b="1">
                <a:solidFill>
                  <a:srgbClr val="C8A951"/>
                </a:solidFill>
              </a:rPr>
              <a:t>نوسازی</a:t>
            </a:r>
            <a:r>
              <a:rPr sz="1315" b="0">
                <a:solidFill>
                  <a:srgbClr val="001F3F"/>
                </a:solidFill>
              </a:rPr>
              <a:t>، عمدتاً در زمینه‌های </a:t>
            </a:r>
            <a:r>
              <a:rPr sz="1315" b="1">
                <a:solidFill>
                  <a:srgbClr val="C8A951"/>
                </a:solidFill>
              </a:rPr>
              <a:t>نظامی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فنی</a:t>
            </a:r>
            <a:r>
              <a:rPr sz="1315" b="0">
                <a:solidFill>
                  <a:srgbClr val="001F3F"/>
                </a:solidFill>
              </a:rPr>
              <a:t>، منجر شد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53970" y="170117"/>
            <a:ext cx="5283754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اولین </a:t>
            </a:r>
            <a:r>
              <a:rPr sz="2392" b="1">
                <a:solidFill>
                  <a:srgbClr val="F5F5DC"/>
                </a:solidFill>
              </a:rPr>
              <a:t>اعزام‌ها و مدارس خارجی در ایران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638299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9348" y="191561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نخستین اعزام دانشجویان به اروپا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998821"/>
            <a:ext cx="228594" cy="174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2919" y="2402212"/>
            <a:ext cx="897867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عباس میرزا برای نخستین بار، دانش‌آموزانی را برای تحصیل </a:t>
            </a:r>
            <a:r>
              <a:rPr sz="1315" b="1">
                <a:solidFill>
                  <a:srgbClr val="C8A951"/>
                </a:solidFill>
              </a:rPr>
              <a:t>علوم جدید</a:t>
            </a:r>
            <a:r>
              <a:rPr sz="1315" b="0">
                <a:solidFill>
                  <a:srgbClr val="001F3F"/>
                </a:solidFill>
              </a:rPr>
              <a:t> به اروپا فرستاد تا خلأ نیروی متخصص را جبران کنند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715078"/>
            <a:ext cx="342891" cy="266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86622" y="4171950"/>
            <a:ext cx="124774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اعزام دانشجویان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48943" y="4533070"/>
            <a:ext cx="233262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فرستادن جوانان به اروپا برای تحصیل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715078"/>
            <a:ext cx="342891" cy="2660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0539" y="4171950"/>
            <a:ext cx="1390615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رشته‌های مورد نیاز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8150" y="4533070"/>
            <a:ext cx="167539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علوم نظامی، فنی و پزشکی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48615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703254"/>
            <a:ext cx="342891" cy="2896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33526" y="4171950"/>
            <a:ext cx="1076298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مدارس خارجی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0919" y="4533070"/>
            <a:ext cx="191103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تأسیس مدارس مبلغان خارجی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3149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585262"/>
            <a:ext cx="342891" cy="1832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27839" y="5482086"/>
            <a:ext cx="647799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تأسیس مدارس مبلغان خارجی نیز بخشی از این </a:t>
            </a:r>
            <a:r>
              <a:rPr sz="1315" b="1">
                <a:solidFill>
                  <a:srgbClr val="C8A951"/>
                </a:solidFill>
              </a:rPr>
              <a:t>موج اولیه تأثیرپذیری</a:t>
            </a:r>
            <a:r>
              <a:rPr sz="1315" b="0">
                <a:solidFill>
                  <a:srgbClr val="001F3F"/>
                </a:solidFill>
              </a:rPr>
              <a:t> از علوم جدید بود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09087" y="170117"/>
            <a:ext cx="537352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انقلاب صنعتی و آموزش همگانی  (قرن19)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667695" y="1373201"/>
            <a:ext cx="2829556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ضرورت سواد در جامعه صنعتی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83201" y="223426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اقتصادی و نیاز به نیروی کار آموزش‌دیده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93620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4502" y="2707012"/>
            <a:ext cx="834709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انقلاب صنعتی با تغییر ساختارهای اقتصادی، نیاز به نیروی کار </a:t>
            </a:r>
            <a:r>
              <a:rPr sz="1315" b="1">
                <a:solidFill>
                  <a:srgbClr val="C8A951"/>
                </a:solidFill>
              </a:rPr>
              <a:t>باسواد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منظم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آموزش‌دیده</a:t>
            </a:r>
            <a:r>
              <a:rPr sz="1315" b="0">
                <a:solidFill>
                  <a:srgbClr val="001F3F"/>
                </a:solidFill>
              </a:rPr>
              <a:t> را به شدت افزایش داد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015444"/>
            <a:ext cx="342891" cy="2749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0451" y="4472212"/>
            <a:ext cx="1149610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تکنولوژی جدید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5928" y="4828344"/>
            <a:ext cx="174913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نیاز به کارگران ماهر و سواد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19878"/>
            <a:ext cx="342891" cy="2660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57688" y="4467224"/>
            <a:ext cx="1285842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ساختارهای اداری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9249" y="4828344"/>
            <a:ext cx="174272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گسترش بوروکراسی صنعتی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61262"/>
            <a:ext cx="342891" cy="183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06442" y="4472212"/>
            <a:ext cx="113999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مهاجرت شهری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5653" y="4828344"/>
            <a:ext cx="198156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جمعیت‌های شهری در حال رشد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39153"/>
            <a:ext cx="342891" cy="2660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71496" y="5786886"/>
            <a:ext cx="623433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نیاز، فشار برای تأسیس </a:t>
            </a:r>
            <a:r>
              <a:rPr sz="1315" b="1">
                <a:solidFill>
                  <a:srgbClr val="C8A951"/>
                </a:solidFill>
              </a:rPr>
              <a:t>مدارس دولتی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سیستم‌های آموزش عمومی</a:t>
            </a:r>
            <a:r>
              <a:rPr sz="1315" b="0">
                <a:solidFill>
                  <a:srgbClr val="001F3F"/>
                </a:solidFill>
              </a:rPr>
              <a:t> را تقویت کرد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73155" y="170117"/>
            <a:ext cx="4445383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آموزش </a:t>
            </a:r>
            <a:r>
              <a:rPr sz="2392" b="1">
                <a:solidFill>
                  <a:srgbClr val="F5F5DC"/>
                </a:solidFill>
              </a:rPr>
              <a:t>همگانی و استانداردسازی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47637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97056" y="175368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آموزش </a:t>
            </a:r>
            <a:r>
              <a:rPr sz="1674" b="1" smtClean="0">
                <a:solidFill>
                  <a:srgbClr val="800020"/>
                </a:solidFill>
              </a:rPr>
              <a:t>همگانی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استانداردسازی </a:t>
            </a:r>
            <a:r>
              <a:rPr sz="1674" b="1">
                <a:solidFill>
                  <a:srgbClr val="800020"/>
                </a:solidFill>
              </a:rPr>
              <a:t>و انضباط اجتماعی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835467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476" y="2259497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در این دوره، نظام‌های آموزش عمومی (Common School System) 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در </a:t>
            </a:r>
            <a:r>
              <a:rPr sz="1315" b="0">
                <a:solidFill>
                  <a:srgbClr val="001F3F"/>
                </a:solidFill>
              </a:rPr>
              <a:t>غرب ایجاد شدند. هدف، </a:t>
            </a:r>
            <a:r>
              <a:rPr sz="1315" b="1">
                <a:solidFill>
                  <a:srgbClr val="C8A951"/>
                </a:solidFill>
              </a:rPr>
              <a:t>سوادآموزی عمومی</a:t>
            </a:r>
            <a:r>
              <a:rPr sz="1315" b="0">
                <a:solidFill>
                  <a:srgbClr val="001F3F"/>
                </a:solidFill>
              </a:rPr>
              <a:t>، القای نظم و انضباط صنعتی و تربیت شهروندان وفادار به دولت‌های ملی بود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00799" y="365760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3893918"/>
            <a:ext cx="342891" cy="251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0424" y="4333875"/>
            <a:ext cx="1409664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سوادآموزی عمومی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5283" y="4694995"/>
            <a:ext cx="201042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دسترسی همگانی به آموزش پایه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1390" y="365760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3874704"/>
            <a:ext cx="342891" cy="2896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37873" y="4338863"/>
            <a:ext cx="111594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انضباط صنعتی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1012" y="4694995"/>
            <a:ext cx="160967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تقویت نظم و وقت‌شناسی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" y="3657600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3892440"/>
            <a:ext cx="342891" cy="254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2622" y="4338863"/>
            <a:ext cx="94763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وفاداری ملی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582" y="4694995"/>
            <a:ext cx="184371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ترویج هویت و ارزش‌های ملی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5476875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693979"/>
            <a:ext cx="342891" cy="2896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5307" y="5653536"/>
            <a:ext cx="8470524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تحول، پایه‌های </a:t>
            </a:r>
            <a:r>
              <a:rPr sz="1315" b="1">
                <a:solidFill>
                  <a:srgbClr val="C8A951"/>
                </a:solidFill>
              </a:rPr>
              <a:t>نظام‌های آموزشی مدرن</a:t>
            </a:r>
            <a:r>
              <a:rPr sz="1315" b="0">
                <a:solidFill>
                  <a:srgbClr val="001F3F"/>
                </a:solidFill>
              </a:rPr>
              <a:t> را شکل داد و آموزش را از یک امتیاز طبقاتی به یک </a:t>
            </a:r>
            <a:r>
              <a:rPr sz="1315" b="1">
                <a:solidFill>
                  <a:srgbClr val="C8A951"/>
                </a:solidFill>
              </a:rPr>
              <a:t>حق عمومی</a:t>
            </a:r>
            <a:r>
              <a:rPr sz="1315" b="0">
                <a:solidFill>
                  <a:srgbClr val="001F3F"/>
                </a:solidFill>
              </a:rPr>
              <a:t> تبدیل کرد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50764" y="170117"/>
            <a:ext cx="5290166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تأسیس دارالفنون (1230 هـ.ش/1851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25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65185" y="1373201"/>
            <a:ext cx="3159776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سرآغاز آموزش عالی مدرن در ایران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24766" y="2234268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</a:t>
            </a:r>
            <a:r>
              <a:rPr sz="1674" b="1" smtClean="0">
                <a:solidFill>
                  <a:srgbClr val="800020"/>
                </a:solidFill>
              </a:rPr>
              <a:t>دارالفنون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نهاد </a:t>
            </a:r>
            <a:r>
              <a:rPr sz="1674" b="1">
                <a:solidFill>
                  <a:srgbClr val="800020"/>
                </a:solidFill>
              </a:rPr>
              <a:t>آموزشی نوین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87905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5063" y="2707012"/>
            <a:ext cx="676653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میرزا تقی خان امیرکبیر، دارالفنون را با </a:t>
            </a:r>
            <a:r>
              <a:rPr sz="1315" b="1">
                <a:solidFill>
                  <a:srgbClr val="C8A951"/>
                </a:solidFill>
              </a:rPr>
              <a:t>الگوبرداری از مراکز آموزش عالی اروپایی</a:t>
            </a:r>
            <a:r>
              <a:rPr sz="1315" b="0">
                <a:solidFill>
                  <a:srgbClr val="001F3F"/>
                </a:solidFill>
              </a:rPr>
              <a:t> تأسیس کرد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031702"/>
            <a:ext cx="342891" cy="242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29606" y="4472212"/>
            <a:ext cx="77130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بنیان‌گذار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0542" y="4828344"/>
            <a:ext cx="151990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میرزا تقی خان امیرکبیر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19878"/>
            <a:ext cx="342891" cy="2660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82711" y="4472212"/>
            <a:ext cx="103579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تاریخ تأسیس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9288" y="4828344"/>
            <a:ext cx="131311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1230 هـ.ش / 1851 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7909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008054"/>
            <a:ext cx="342891" cy="2896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6316" y="4472212"/>
            <a:ext cx="42024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الگو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9123" y="4828344"/>
            <a:ext cx="169463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مراکز آموزش عالی اروپایی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0224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39153"/>
            <a:ext cx="342891" cy="2660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76747" y="5786886"/>
            <a:ext cx="812908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نهاد، </a:t>
            </a:r>
            <a:r>
              <a:rPr sz="1315" b="1">
                <a:solidFill>
                  <a:srgbClr val="C8A951"/>
                </a:solidFill>
              </a:rPr>
              <a:t>نخستین مرکز آموزش عالی مدرن</a:t>
            </a:r>
            <a:r>
              <a:rPr sz="1315" b="0">
                <a:solidFill>
                  <a:srgbClr val="001F3F"/>
                </a:solidFill>
              </a:rPr>
              <a:t> بود که علوم و فنون جدید را به سبک و زبان آکادمیک روز ارائه می‌داد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95648" y="170117"/>
            <a:ext cx="5200398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آموزش شفاهی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ابزارهای </a:t>
            </a:r>
            <a:r>
              <a:rPr sz="2392" b="1">
                <a:solidFill>
                  <a:srgbClr val="F5F5DC"/>
                </a:solidFill>
              </a:rPr>
              <a:t>انتقال فرهنگ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00799" y="1571625"/>
            <a:ext cx="3428914" cy="1809749"/>
          </a:xfrm>
          <a:prstGeom prst="roundRect">
            <a:avLst>
              <a:gd name="adj" fmla="val 12631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34286" y="1854868"/>
            <a:ext cx="457188" cy="36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7336" y="2424985"/>
            <a:ext cx="1526315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435" b="1">
                <a:solidFill>
                  <a:srgbClr val="001F3F"/>
                </a:solidFill>
              </a:rPr>
              <a:t>روایت‌های شفاهی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7991" y="2828095"/>
            <a:ext cx="249452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انتقال داستان‌ها و تجربیات نسل به نسل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1390" y="1571625"/>
            <a:ext cx="3428914" cy="1809749"/>
          </a:xfrm>
          <a:prstGeom prst="roundRect">
            <a:avLst>
              <a:gd name="adj" fmla="val 12631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877" y="1838324"/>
            <a:ext cx="457188" cy="400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0046" y="2424985"/>
            <a:ext cx="931602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435" b="1">
                <a:solidFill>
                  <a:srgbClr val="001F3F"/>
                </a:solidFill>
              </a:rPr>
              <a:t>اسطوره‌ها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2013" y="2828095"/>
            <a:ext cx="224766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توضیح پدیده‌های طبیعی و اجتماعی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980" y="1571625"/>
            <a:ext cx="3428914" cy="1809749"/>
          </a:xfrm>
          <a:prstGeom prst="roundRect">
            <a:avLst>
              <a:gd name="adj" fmla="val 12631"/>
            </a:avLst>
          </a:prstGeom>
          <a:solidFill>
            <a:srgbClr val="001F3F">
              <a:alpha val="5000"/>
            </a:srgbClr>
          </a:solidFill>
          <a:ln w="33020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5467" y="1863892"/>
            <a:ext cx="457188" cy="3489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1197" y="2424985"/>
            <a:ext cx="720005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435" b="1">
                <a:solidFill>
                  <a:srgbClr val="001F3F"/>
                </a:solidFill>
              </a:rPr>
              <a:t>رقص‌ها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1736" y="2828095"/>
            <a:ext cx="235987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تعبیر فرهنگی و تاریخی از طریق حرکت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733" y="3952874"/>
            <a:ext cx="10858228" cy="1314450"/>
          </a:xfrm>
          <a:prstGeom prst="roundRect">
            <a:avLst>
              <a:gd name="adj" fmla="val 17391"/>
            </a:avLst>
          </a:prstGeom>
          <a:solidFill>
            <a:srgbClr val="800020">
              <a:alpha val="8000"/>
            </a:srgbClr>
          </a:solidFill>
          <a:ln w="4127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52476" y="4211277"/>
            <a:ext cx="10239119" cy="3499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554" b="1">
                <a:solidFill>
                  <a:srgbClr val="800020"/>
                </a:solidFill>
              </a:rPr>
              <a:t> کارکردهای چندبعدی آموزش شفاهی 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3000" y="4302442"/>
            <a:ext cx="228594" cy="1771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3487" y="4686747"/>
            <a:ext cx="7608108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 این شیوه‌ها نه تنها </a:t>
            </a:r>
            <a:r>
              <a:rPr sz="1196" b="1">
                <a:solidFill>
                  <a:srgbClr val="C8A951"/>
                </a:solidFill>
              </a:rPr>
              <a:t>مهارت‌های عملی</a:t>
            </a:r>
            <a:r>
              <a:rPr sz="1196" b="0">
                <a:solidFill>
                  <a:srgbClr val="001F3F"/>
                </a:solidFill>
              </a:rPr>
              <a:t>، بلکه </a:t>
            </a:r>
            <a:r>
              <a:rPr sz="1196" b="1">
                <a:solidFill>
                  <a:srgbClr val="C8A951"/>
                </a:solidFill>
              </a:rPr>
              <a:t>ارزش‌های اخلاقی</a:t>
            </a:r>
            <a:r>
              <a:rPr sz="1196" b="0">
                <a:solidFill>
                  <a:srgbClr val="001F3F"/>
                </a:solidFill>
              </a:rPr>
              <a:t>، </a:t>
            </a:r>
            <a:r>
              <a:rPr sz="1196" b="1">
                <a:solidFill>
                  <a:srgbClr val="C8A951"/>
                </a:solidFill>
              </a:rPr>
              <a:t>آداب قبیله‌ای</a:t>
            </a:r>
            <a:r>
              <a:rPr sz="1196" b="0">
                <a:solidFill>
                  <a:srgbClr val="001F3F"/>
                </a:solidFill>
              </a:rPr>
              <a:t> و </a:t>
            </a:r>
            <a:r>
              <a:rPr sz="1196" b="1">
                <a:solidFill>
                  <a:srgbClr val="C8A951"/>
                </a:solidFill>
              </a:rPr>
              <a:t>پیوندهای اجتماعی</a:t>
            </a:r>
            <a:r>
              <a:rPr sz="1196" b="0">
                <a:solidFill>
                  <a:srgbClr val="001F3F"/>
                </a:solidFill>
              </a:rPr>
              <a:t> را تثبیت می‌کردند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981750" y="5553074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5733635"/>
            <a:ext cx="266693" cy="1913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45453" y="5691120"/>
            <a:ext cx="2250873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پایه‌گذار انتقال دانش سینه به سینه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62340" y="5553074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5733635"/>
            <a:ext cx="266693" cy="1913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0002" y="5691120"/>
            <a:ext cx="1846916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تقویت هویت جمعی و فرهنگی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2931" y="5553074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5724939"/>
            <a:ext cx="266693" cy="208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50052" y="5691120"/>
            <a:ext cx="1707455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حفظ حافظه تاریخی جامعه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71126" y="111061"/>
            <a:ext cx="4049442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برنامه </a:t>
            </a:r>
            <a:r>
              <a:rPr sz="2392" b="1">
                <a:solidFill>
                  <a:srgbClr val="F5F5DC"/>
                </a:solidFill>
              </a:rPr>
              <a:t>درسی و نقش دارالفنون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98805" y="1390726"/>
            <a:ext cx="1992790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معرفی علوم جدید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476" y="1485900"/>
            <a:ext cx="238119" cy="26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156" y="1925961"/>
            <a:ext cx="511543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دارالفنون رشته‌های نوین را به سبک و زبان آکادمیک روز آموزش می‌داد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29374" y="3009900"/>
            <a:ext cx="3495587" cy="1181099"/>
          </a:xfrm>
          <a:prstGeom prst="roundRect">
            <a:avLst>
              <a:gd name="adj" fmla="val 12903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2860" y="3200400"/>
            <a:ext cx="428614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25133" y="3645410"/>
            <a:ext cx="71359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1F3F"/>
                </a:solidFill>
              </a:rPr>
              <a:t>مهندسی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52816" y="3009900"/>
            <a:ext cx="3495587" cy="1181099"/>
          </a:xfrm>
          <a:prstGeom prst="roundRect">
            <a:avLst>
              <a:gd name="adj" fmla="val 12903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352" y="3200400"/>
            <a:ext cx="390515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06944" y="3645410"/>
            <a:ext cx="78733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1F3F"/>
                </a:solidFill>
              </a:rPr>
              <a:t>داروسازی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3009900"/>
            <a:ext cx="3495587" cy="1181099"/>
          </a:xfrm>
          <a:prstGeom prst="roundRect">
            <a:avLst>
              <a:gd name="adj" fmla="val 12903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6893" y="3200400"/>
            <a:ext cx="304792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4680" y="3645410"/>
            <a:ext cx="97969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1F3F"/>
                </a:solidFill>
              </a:rPr>
              <a:t>طب و جراحی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29374" y="4381499"/>
            <a:ext cx="3495587" cy="1181099"/>
          </a:xfrm>
          <a:prstGeom prst="roundRect">
            <a:avLst>
              <a:gd name="adj" fmla="val 12903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9534" y="4572000"/>
            <a:ext cx="304792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62049" y="5017010"/>
            <a:ext cx="630237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1F3F"/>
                </a:solidFill>
              </a:rPr>
              <a:t>توپخانه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52816" y="4381499"/>
            <a:ext cx="3495587" cy="1181099"/>
          </a:xfrm>
          <a:prstGeom prst="roundRect">
            <a:avLst>
              <a:gd name="adj" fmla="val 12903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1075" y="4572000"/>
            <a:ext cx="219069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14959" y="5017010"/>
            <a:ext cx="77130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1F3F"/>
                </a:solidFill>
              </a:rPr>
              <a:t>پیاده‌نظام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4381499"/>
            <a:ext cx="3495587" cy="1181099"/>
          </a:xfrm>
          <a:prstGeom prst="roundRect">
            <a:avLst>
              <a:gd name="adj" fmla="val 12903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6893" y="4572000"/>
            <a:ext cx="304792" cy="342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40945" y="5017010"/>
            <a:ext cx="73763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01F3F"/>
                </a:solidFill>
              </a:rPr>
              <a:t>علوم پایه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8483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82050" y="6038849"/>
            <a:ext cx="257168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83446" y="6025011"/>
            <a:ext cx="7608108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مدرسه، یک </a:t>
            </a:r>
            <a:r>
              <a:rPr sz="1315" b="1">
                <a:solidFill>
                  <a:srgbClr val="C8A951"/>
                </a:solidFill>
              </a:rPr>
              <a:t>گسست بزرگ</a:t>
            </a:r>
            <a:r>
              <a:rPr sz="1315" b="0">
                <a:solidFill>
                  <a:srgbClr val="001F3F"/>
                </a:solidFill>
              </a:rPr>
              <a:t> از نظام مکتب‌خانه‌ای سنتی ایجاد کرد و </a:t>
            </a:r>
            <a:r>
              <a:rPr sz="1315" b="1">
                <a:solidFill>
                  <a:srgbClr val="C8A951"/>
                </a:solidFill>
              </a:rPr>
              <a:t>زبان آکادمیک کشور</a:t>
            </a:r>
            <a:r>
              <a:rPr sz="1315" b="0">
                <a:solidFill>
                  <a:srgbClr val="001F3F"/>
                </a:solidFill>
              </a:rPr>
              <a:t> را متحول نمود </a:t>
            </a:r>
          </a:p>
        </p:txBody>
      </p:sp>
    </p:spTree>
    <p:extLst>
      <p:ext uri="{BB962C8B-B14F-4D97-AF65-F5344CB8AC3E}">
        <p14:creationId xmlns:p14="http://schemas.microsoft.com/office/powerpoint/2010/main" val="215433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60807" y="111063"/>
            <a:ext cx="5670077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نظریه‌های نوین تعلیم و تربیت (1900–1950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962731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151986" y="966204"/>
            <a:ext cx="3372975" cy="3454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عمل‌گرایی (Pragmatism</a:t>
            </a:r>
            <a:r>
              <a:rPr sz="1600" b="1" smtClean="0">
                <a:solidFill>
                  <a:srgbClr val="F5F5DC"/>
                </a:solidFill>
              </a:rPr>
              <a:t>)</a:t>
            </a:r>
            <a:r>
              <a:rPr lang="fa-IR" sz="1600" b="1" smtClean="0">
                <a:solidFill>
                  <a:srgbClr val="F5F5DC"/>
                </a:solidFill>
              </a:rPr>
              <a:t> </a:t>
            </a:r>
            <a:r>
              <a:rPr sz="1600" b="1" smtClean="0">
                <a:solidFill>
                  <a:srgbClr val="F5F5DC"/>
                </a:solidFill>
              </a:rPr>
              <a:t> </a:t>
            </a:r>
            <a:r>
              <a:rPr sz="1600" b="1">
                <a:solidFill>
                  <a:srgbClr val="F5F5DC"/>
                </a:solidFill>
              </a:rPr>
              <a:t>جان دیویی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457746"/>
            <a:ext cx="10858228" cy="124403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776551" y="1681226"/>
            <a:ext cx="4262642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آموزش به عنوان فرآیندی تجربی و اجتماعی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762545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2246" y="2202608"/>
            <a:ext cx="698934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دیویی آموزش را فرآیندی </a:t>
            </a:r>
            <a:r>
              <a:rPr sz="1315" b="1">
                <a:solidFill>
                  <a:srgbClr val="C8A951"/>
                </a:solidFill>
              </a:rPr>
              <a:t>تجربی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اجتماعی</a:t>
            </a:r>
            <a:r>
              <a:rPr sz="1315" b="0">
                <a:solidFill>
                  <a:srgbClr val="001F3F"/>
                </a:solidFill>
              </a:rPr>
              <a:t> می‌دانست و بر "یادگیری از طریق عمل" تأکید داشت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2918054"/>
            <a:ext cx="5333866" cy="1395627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483" y="3053961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66016" y="3498972"/>
            <a:ext cx="158402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یادگیری از طریق عمل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8376" y="3881807"/>
            <a:ext cx="119930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Learning by Doing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918054"/>
            <a:ext cx="5333866" cy="1395627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121" y="3053961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79563" y="3498972"/>
            <a:ext cx="210820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مدرسه به عنوان نهاد اجتماعی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9053" y="3881807"/>
            <a:ext cx="175875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School as a Social Institution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459255"/>
            <a:ext cx="5333866" cy="1395627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6582" y="4595162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68467" y="5040172"/>
            <a:ext cx="156959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تلفیق تجربه و آموزش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63662" y="5423008"/>
            <a:ext cx="238873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Integration of Experience and Education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459255"/>
            <a:ext cx="5333866" cy="1395627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0319" y="4595162"/>
            <a:ext cx="257168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36845" y="5040172"/>
            <a:ext cx="159364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تفکر نقاد و حل مسئله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6216" y="5423008"/>
            <a:ext cx="230537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Critical Thinking and Problem Solving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6064290"/>
            <a:ext cx="10858228" cy="638455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0604" y="6159254"/>
            <a:ext cx="428614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31713" y="6135890"/>
            <a:ext cx="818839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نظریه، پایه‌های </a:t>
            </a:r>
            <a:r>
              <a:rPr sz="1315" b="1">
                <a:solidFill>
                  <a:srgbClr val="C8A951"/>
                </a:solidFill>
              </a:rPr>
              <a:t>آموزش پیشرونده</a:t>
            </a:r>
            <a:r>
              <a:rPr sz="1315" b="0">
                <a:solidFill>
                  <a:srgbClr val="001F3F"/>
                </a:solidFill>
              </a:rPr>
              <a:t> را شکل داد و بر اهمیت </a:t>
            </a:r>
            <a:r>
              <a:rPr sz="1315" b="1">
                <a:solidFill>
                  <a:srgbClr val="C8A951"/>
                </a:solidFill>
              </a:rPr>
              <a:t>تجربه مستقیم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یادگیری مبتنی بر پروژه</a:t>
            </a:r>
            <a:r>
              <a:rPr sz="1315" b="0">
                <a:solidFill>
                  <a:srgbClr val="001F3F"/>
                </a:solidFill>
              </a:rPr>
              <a:t> تأکید کرد </a:t>
            </a:r>
          </a:p>
        </p:txBody>
      </p:sp>
    </p:spTree>
    <p:extLst>
      <p:ext uri="{BB962C8B-B14F-4D97-AF65-F5344CB8AC3E}">
        <p14:creationId xmlns:p14="http://schemas.microsoft.com/office/powerpoint/2010/main" val="3916168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19693" y="111061"/>
            <a:ext cx="5152308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نظریه </a:t>
            </a:r>
            <a:r>
              <a:rPr sz="2392" b="1">
                <a:solidFill>
                  <a:srgbClr val="F5F5DC"/>
                </a:solidFill>
              </a:rPr>
              <a:t>مونته‌سوری و رشد شناختی پیاژه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504950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931320" y="1510346"/>
            <a:ext cx="159364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076" b="0">
                <a:solidFill>
                  <a:srgbClr val="F5F5DC"/>
                </a:solidFill>
              </a:rPr>
              <a:t>خودآموزی و محیط آماده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38719" y="2095499"/>
            <a:ext cx="5286242" cy="2562224"/>
          </a:xfrm>
          <a:prstGeom prst="roundRect">
            <a:avLst>
              <a:gd name="adj" fmla="val 892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8723" y="2362199"/>
            <a:ext cx="190495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4420" y="2311724"/>
            <a:ext cx="148143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800020"/>
                </a:solidFill>
              </a:rPr>
              <a:t>ماریا مونته‌سوری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9634" y="2777171"/>
            <a:ext cx="198958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975"/>
              </a:spcAft>
            </a:pPr>
            <a:r>
              <a:rPr sz="1076" b="0">
                <a:solidFill>
                  <a:srgbClr val="001F3F"/>
                </a:solidFill>
              </a:rPr>
              <a:t>تمرکز بر کودک و محیط یادگیری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4797" y="3178684"/>
            <a:ext cx="2334421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780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</a:t>
            </a:r>
            <a:r>
              <a:rPr sz="1196" b="1">
                <a:solidFill>
                  <a:srgbClr val="C8A951"/>
                </a:solidFill>
              </a:rPr>
              <a:t>خودآموزی</a:t>
            </a:r>
            <a:r>
              <a:rPr sz="1196" b="0">
                <a:solidFill>
                  <a:srgbClr val="001F3F"/>
                </a:solidFill>
              </a:rPr>
              <a:t> و یادگیری مستقل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7773" y="3276599"/>
            <a:ext cx="171445" cy="17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01216" y="3578734"/>
            <a:ext cx="2538002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780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</a:t>
            </a:r>
            <a:r>
              <a:rPr sz="1196" b="1">
                <a:solidFill>
                  <a:srgbClr val="C8A951"/>
                </a:solidFill>
              </a:rPr>
              <a:t>آزادی کودک</a:t>
            </a:r>
            <a:r>
              <a:rPr sz="1196" b="0">
                <a:solidFill>
                  <a:srgbClr val="001F3F"/>
                </a:solidFill>
              </a:rPr>
              <a:t> در انتخاب فعالیت‌ها 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7773" y="3676649"/>
            <a:ext cx="171445" cy="171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4115" y="3978784"/>
            <a:ext cx="2485103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780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</a:t>
            </a:r>
            <a:r>
              <a:rPr sz="1196" b="1">
                <a:solidFill>
                  <a:srgbClr val="C8A951"/>
                </a:solidFill>
              </a:rPr>
              <a:t>محیط آماده</a:t>
            </a:r>
            <a:r>
              <a:rPr sz="1196" b="0">
                <a:solidFill>
                  <a:srgbClr val="001F3F"/>
                </a:solidFill>
              </a:rPr>
              <a:t> برای یادگیری حسی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7773" y="4076699"/>
            <a:ext cx="171445" cy="1714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66733" y="2095499"/>
            <a:ext cx="5286242" cy="2562224"/>
          </a:xfrm>
          <a:prstGeom prst="roundRect">
            <a:avLst>
              <a:gd name="adj" fmla="val 892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440" y="2362199"/>
            <a:ext cx="304792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08192" y="2311724"/>
            <a:ext cx="81137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800020"/>
                </a:solidFill>
              </a:rPr>
              <a:t>ژان پیاژه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8249" y="2777171"/>
            <a:ext cx="166898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975"/>
              </a:spcAft>
            </a:pPr>
            <a:r>
              <a:rPr sz="1076" b="0">
                <a:solidFill>
                  <a:srgbClr val="001F3F"/>
                </a:solidFill>
              </a:rPr>
              <a:t>مراحل رشد شناختی کودک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4258" y="3178684"/>
            <a:ext cx="2202974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780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توسعه </a:t>
            </a:r>
            <a:r>
              <a:rPr sz="1196" b="1">
                <a:solidFill>
                  <a:srgbClr val="C8A951"/>
                </a:solidFill>
              </a:rPr>
              <a:t>مراحل رشد شناختی</a:t>
            </a:r>
            <a:r>
              <a:rPr sz="1196" b="0">
                <a:solidFill>
                  <a:srgbClr val="001F3F"/>
                </a:solidFill>
              </a:rPr>
              <a:t> 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87" y="3276599"/>
            <a:ext cx="171445" cy="1714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74114" y="3578734"/>
            <a:ext cx="2493118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780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یادگیری به عنوان </a:t>
            </a:r>
            <a:r>
              <a:rPr sz="1196" b="1">
                <a:solidFill>
                  <a:srgbClr val="C8A951"/>
                </a:solidFill>
              </a:rPr>
              <a:t>فرآیند سازنده</a:t>
            </a:r>
            <a:r>
              <a:rPr sz="1196" b="0">
                <a:solidFill>
                  <a:srgbClr val="001F3F"/>
                </a:solidFill>
              </a:rPr>
              <a:t>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87" y="3676649"/>
            <a:ext cx="171445" cy="171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01365" y="3978784"/>
            <a:ext cx="2465867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780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تأکید بر </a:t>
            </a:r>
            <a:r>
              <a:rPr sz="1196" b="1">
                <a:solidFill>
                  <a:srgbClr val="C8A951"/>
                </a:solidFill>
              </a:rPr>
              <a:t>کشف و تجربه</a:t>
            </a:r>
            <a:r>
              <a:rPr sz="1196" b="0">
                <a:solidFill>
                  <a:srgbClr val="001F3F"/>
                </a:solidFill>
              </a:rPr>
              <a:t> مستقیم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787" y="4076699"/>
            <a:ext cx="171445" cy="17145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66733" y="5143500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82050" y="5467349"/>
            <a:ext cx="257168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2476" y="5323621"/>
            <a:ext cx="9839079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نظریه‌ها، درک از </a:t>
            </a:r>
            <a:r>
              <a:rPr sz="1315" b="1">
                <a:solidFill>
                  <a:srgbClr val="C8A951"/>
                </a:solidFill>
              </a:rPr>
              <a:t>فرآیندهای یادگیری کودک</a:t>
            </a:r>
            <a:r>
              <a:rPr sz="1315" b="0">
                <a:solidFill>
                  <a:srgbClr val="001F3F"/>
                </a:solidFill>
              </a:rPr>
              <a:t> را به طور بنیادی متحول نمودند و بر اهمیت </a:t>
            </a:r>
            <a:r>
              <a:rPr sz="1315" b="1">
                <a:solidFill>
                  <a:srgbClr val="C8A951"/>
                </a:solidFill>
              </a:rPr>
              <a:t>فعالیت‌های عملی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تجربیات مستقیم</a:t>
            </a:r>
            <a:r>
              <a:rPr sz="1315" b="0">
                <a:solidFill>
                  <a:srgbClr val="001F3F"/>
                </a:solidFill>
              </a:rPr>
              <a:t> تأکید کردند </a:t>
            </a:r>
          </a:p>
        </p:txBody>
      </p:sp>
    </p:spTree>
    <p:extLst>
      <p:ext uri="{BB962C8B-B14F-4D97-AF65-F5344CB8AC3E}">
        <p14:creationId xmlns:p14="http://schemas.microsoft.com/office/powerpoint/2010/main" val="373575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00508" y="94583"/>
            <a:ext cx="5990679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تأسیس دانشگاه تهران (1313 هـ.ش/1934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967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19394" y="1256635"/>
            <a:ext cx="2308582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نماد آموزش عالی متمرکز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9194" y="2038502"/>
            <a:ext cx="3655103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دانشگاه </a:t>
            </a:r>
            <a:r>
              <a:rPr sz="1674" b="1" smtClean="0">
                <a:solidFill>
                  <a:srgbClr val="800020"/>
                </a:solidFill>
              </a:rPr>
              <a:t>تهران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الگوی </a:t>
            </a:r>
            <a:r>
              <a:rPr sz="1674" b="1">
                <a:solidFill>
                  <a:srgbClr val="800020"/>
                </a:solidFill>
              </a:rPr>
              <a:t>دانشگاه جامع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2105024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2012" y="2545087"/>
            <a:ext cx="924958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دانشگاه تهران با </a:t>
            </a:r>
            <a:r>
              <a:rPr sz="1315" b="1">
                <a:solidFill>
                  <a:srgbClr val="C8A951"/>
                </a:solidFill>
              </a:rPr>
              <a:t>ادغام و توسعه مدارس عالی پراکنده</a:t>
            </a:r>
            <a:r>
              <a:rPr sz="1315" b="0">
                <a:solidFill>
                  <a:srgbClr val="001F3F"/>
                </a:solidFill>
              </a:rPr>
              <a:t> تأسیس شد و الگوی دانشگاه جامع و دولتی متمرکز را در ایران نهادینه کرد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9264880" y="4264535"/>
            <a:ext cx="102457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ادغام مدارس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1925" y="4647370"/>
            <a:ext cx="247048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دارالمعلمین عالی و مدرسه عالی سیاسی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401" y="3829050"/>
            <a:ext cx="342891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37920" y="4264535"/>
            <a:ext cx="110633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ساختار متمرکز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4412" y="4647370"/>
            <a:ext cx="182287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مدیریت یکپارچه آموزش عالی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19" y="3829050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24822" y="4264535"/>
            <a:ext cx="78893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الگوسازی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8366" y="4647370"/>
            <a:ext cx="178279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نماد دانشگاه مدرن در ایران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438774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0604" y="5772150"/>
            <a:ext cx="428614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753548"/>
            <a:ext cx="9667633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با تأسیس دانشگاه تهران، اصطلاحاتی مانند </a:t>
            </a:r>
            <a:r>
              <a:rPr sz="1315" b="1">
                <a:solidFill>
                  <a:srgbClr val="C8A951"/>
                </a:solidFill>
              </a:rPr>
              <a:t>دانشگاه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دانشکده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استاد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دانشیار</a:t>
            </a:r>
            <a:r>
              <a:rPr sz="1315" b="0">
                <a:solidFill>
                  <a:srgbClr val="001F3F"/>
                </a:solidFill>
              </a:rPr>
              <a:t> در فرهنگ آموزش عالی ایران تثبیت شدند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2860" y="3829050"/>
            <a:ext cx="42861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2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61985" y="111061"/>
            <a:ext cx="5267724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نقش </a:t>
            </a:r>
            <a:r>
              <a:rPr sz="2392" b="1">
                <a:solidFill>
                  <a:srgbClr val="F5F5DC"/>
                </a:solidFill>
              </a:rPr>
              <a:t>دانشگاه تهران در فرهنگ آکادمیک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044619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256762" y="1254246"/>
            <a:ext cx="3643883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تثبیت اصطلاحات و ساختارهای نوین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228" y="1349420"/>
            <a:ext cx="333366" cy="26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4215" y="1789481"/>
            <a:ext cx="892738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با تأسیس دانشگاه تهران، اصطلاحاتی جدید در فرهنگ آموزش عالی ایران </a:t>
            </a:r>
            <a:r>
              <a:rPr sz="1315" b="1">
                <a:solidFill>
                  <a:srgbClr val="C8A951"/>
                </a:solidFill>
              </a:rPr>
              <a:t>تثبیت شد</a:t>
            </a:r>
            <a:r>
              <a:rPr sz="1315" b="0">
                <a:solidFill>
                  <a:srgbClr val="001F3F"/>
                </a:solidFill>
              </a:rPr>
              <a:t> و ساختارهای نوین آکادمیک شکل گرفت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095" y="2627758"/>
            <a:ext cx="5333866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582" y="2818258"/>
            <a:ext cx="342891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18911" y="3263268"/>
            <a:ext cx="66870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دانشگاه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6517" y="3646102"/>
            <a:ext cx="190302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مفهوم نوین نهاد آموزش عالی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733" y="2627758"/>
            <a:ext cx="5333866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19" y="2818258"/>
            <a:ext cx="257168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9227" y="3263268"/>
            <a:ext cx="71840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دانشکده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1923" y="3646102"/>
            <a:ext cx="172348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واحدهای تخصصی آموزشی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1095" y="4332733"/>
            <a:ext cx="5333866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483" y="4523233"/>
            <a:ext cx="428614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76812" y="4968243"/>
            <a:ext cx="116243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استاد و دانشیار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42960" y="5351078"/>
            <a:ext cx="143013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سلسله مراتب آموزشی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4332733"/>
            <a:ext cx="5333866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1270" y="4523233"/>
            <a:ext cx="304792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81303" y="4968243"/>
            <a:ext cx="110472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رشته‌های نوین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5746" y="5351078"/>
            <a:ext cx="152631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علوم انسانی، پایه و فنی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5991733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6182234"/>
            <a:ext cx="342891" cy="342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42404" y="6158869"/>
            <a:ext cx="5963427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مرکز، توسعه </a:t>
            </a:r>
            <a:r>
              <a:rPr sz="1315" b="1">
                <a:solidFill>
                  <a:srgbClr val="C8A951"/>
                </a:solidFill>
              </a:rPr>
              <a:t>رشته‌های علوم انسانی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علوم پایه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فنی</a:t>
            </a:r>
            <a:r>
              <a:rPr sz="1315" b="0">
                <a:solidFill>
                  <a:srgbClr val="001F3F"/>
                </a:solidFill>
              </a:rPr>
              <a:t> را در دستور کار قرار داد </a:t>
            </a:r>
          </a:p>
        </p:txBody>
      </p:sp>
    </p:spTree>
    <p:extLst>
      <p:ext uri="{BB962C8B-B14F-4D97-AF65-F5344CB8AC3E}">
        <p14:creationId xmlns:p14="http://schemas.microsoft.com/office/powerpoint/2010/main" val="344773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00508" y="111061"/>
            <a:ext cx="5990679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گسترش آموزش عمومی جهانی  (1950–1970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033978" y="1214205"/>
            <a:ext cx="2366290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آموزش به عنوان حق بشر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71650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860455" y="1981275"/>
            <a:ext cx="2178738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جهانی‌سازی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2076449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683199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پس از جنگ جهانی دوم و با فعالیت سازمان‌هایی چون </a:t>
            </a:r>
            <a:r>
              <a:rPr sz="1315" b="1">
                <a:solidFill>
                  <a:srgbClr val="C8A951"/>
                </a:solidFill>
              </a:rPr>
              <a:t>یونسکو</a:t>
            </a:r>
            <a:r>
              <a:rPr sz="1315" b="0">
                <a:solidFill>
                  <a:srgbClr val="001F3F"/>
                </a:solidFill>
              </a:rPr>
              <a:t>، آموزش همگانی به عنوان یک </a:t>
            </a:r>
            <a:r>
              <a:rPr sz="1315" b="1">
                <a:solidFill>
                  <a:srgbClr val="C8A951"/>
                </a:solidFill>
              </a:rPr>
              <a:t>حق بنیادین بشر</a:t>
            </a:r>
            <a:r>
              <a:rPr sz="1315" b="0">
                <a:solidFill>
                  <a:srgbClr val="001F3F"/>
                </a:solidFill>
              </a:rPr>
              <a:t> به رسمیت شناخته شد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809129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860" y="3999629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29801" y="4444639"/>
            <a:ext cx="89473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حق آموزش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6424" y="4827475"/>
            <a:ext cx="275101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به رسمیت شناخته شدن به عنوان حق جهانی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809129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302" y="3999629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35423" y="4444639"/>
            <a:ext cx="113037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انفجار جمعیتی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0829" y="4827475"/>
            <a:ext cx="223003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افزایش چشمگیر ثبت‌نام در مدارس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809129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219" y="3999629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29114" y="4444639"/>
            <a:ext cx="137082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همکاری بین‌المللی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3451" y="4827475"/>
            <a:ext cx="233262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تلاش‌های مشترک جهانی برای آموزش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18880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952255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933653"/>
            <a:ext cx="9753356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دوره، شاهد یک </a:t>
            </a:r>
            <a:r>
              <a:rPr sz="1315" b="1">
                <a:solidFill>
                  <a:srgbClr val="C8A951"/>
                </a:solidFill>
              </a:rPr>
              <a:t>انفجار جمعیتی</a:t>
            </a:r>
            <a:r>
              <a:rPr sz="1315" b="0">
                <a:solidFill>
                  <a:srgbClr val="001F3F"/>
                </a:solidFill>
              </a:rPr>
              <a:t> در ثبت‌نام مدارس در سراسر جهان بود و دسترسی به آموزش به طور قابل توجهی گسترش یافت </a:t>
            </a:r>
          </a:p>
        </p:txBody>
      </p:sp>
    </p:spTree>
    <p:extLst>
      <p:ext uri="{BB962C8B-B14F-4D97-AF65-F5344CB8AC3E}">
        <p14:creationId xmlns:p14="http://schemas.microsoft.com/office/powerpoint/2010/main" val="747282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62787" y="111061"/>
            <a:ext cx="5266121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توسعه </a:t>
            </a:r>
            <a:r>
              <a:rPr sz="2392" b="1">
                <a:solidFill>
                  <a:srgbClr val="F5F5DC"/>
                </a:solidFill>
              </a:rPr>
              <a:t>آموزش در کشورهای جهان سوم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90625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42988" y="1223731"/>
            <a:ext cx="367113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تلاش‌های جهانی برای مبارزه با بی‌سوادی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81174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659989" y="1990800"/>
            <a:ext cx="4406912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تمرکز بر آموزش در کشورهای در حال توسعه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2085975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692723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در پی تلاش‌های جهانی، تمرکز بر روی </a:t>
            </a:r>
            <a:r>
              <a:rPr sz="1315" b="1">
                <a:solidFill>
                  <a:srgbClr val="C8A951"/>
                </a:solidFill>
              </a:rPr>
              <a:t>گسترش آموزش ابتدایی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مبارزه با بی‌سوادی</a:t>
            </a:r>
            <a:r>
              <a:rPr sz="1315" b="0">
                <a:solidFill>
                  <a:srgbClr val="001F3F"/>
                </a:solidFill>
              </a:rPr>
              <a:t> در کشورهای توسعه‌یافته و در حال توسعه افزایش یافت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9433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1910" y="4133849"/>
            <a:ext cx="390515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0760" y="4578860"/>
            <a:ext cx="115281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ابتدایی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5880" y="4961695"/>
            <a:ext cx="205210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گسترش دسترسی به آموزش پایه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9433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451" y="4133849"/>
            <a:ext cx="304792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9297" y="4578860"/>
            <a:ext cx="134357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مبارزه با بی‌سوادی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285" y="4961695"/>
            <a:ext cx="199759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کاهش نرخ بی‌سوادی بزرگسالان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9433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219" y="4133849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29114" y="4578860"/>
            <a:ext cx="137082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همکاری بین‌المللی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3946" y="4961695"/>
            <a:ext cx="22316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تأسیس نهادهای آموزشی بین‌المللی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743575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934075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46154" y="5920235"/>
            <a:ext cx="8659678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تلاش‌ها منجر به </a:t>
            </a:r>
            <a:r>
              <a:rPr sz="1315" b="1">
                <a:solidFill>
                  <a:srgbClr val="C8A951"/>
                </a:solidFill>
              </a:rPr>
              <a:t>تأسیس نهادهای آموزشی بین‌المللی</a:t>
            </a:r>
            <a:r>
              <a:rPr sz="1315" b="0">
                <a:solidFill>
                  <a:srgbClr val="001F3F"/>
                </a:solidFill>
              </a:rPr>
              <a:t> و برنامه‌های مشترک برای توسعه آموزش در سراسر جهان شد </a:t>
            </a:r>
          </a:p>
        </p:txBody>
      </p:sp>
    </p:spTree>
    <p:extLst>
      <p:ext uri="{BB962C8B-B14F-4D97-AF65-F5344CB8AC3E}">
        <p14:creationId xmlns:p14="http://schemas.microsoft.com/office/powerpoint/2010/main" val="88977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78406" y="94583"/>
            <a:ext cx="8234882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اصلاحات آموزشی و کتاب‌های نوین ایران (1343 هـ.ش/1964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030971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356067" y="1050222"/>
            <a:ext cx="208576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اصلاح ساختار و محتوا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553284"/>
            <a:ext cx="10858228" cy="1176270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382758" y="1708523"/>
            <a:ext cx="2656433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نظام آموزشی ایران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789842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150928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در سال 1343 ه.ش، نظام آموزش و پرورش ایران به طور </a:t>
            </a:r>
            <a:r>
              <a:rPr sz="1315" b="1">
                <a:solidFill>
                  <a:srgbClr val="C8A951"/>
                </a:solidFill>
              </a:rPr>
              <a:t>ساختاری اصلاح</a:t>
            </a:r>
            <a:r>
              <a:rPr sz="1315" b="0">
                <a:solidFill>
                  <a:srgbClr val="001F3F"/>
                </a:solidFill>
              </a:rPr>
              <a:t> شد تا با نیازهای جامعه مدرن و توسعه اقتصادی همسو شود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2896585"/>
            <a:ext cx="5333866" cy="143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533" y="3046140"/>
            <a:ext cx="390515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33672" y="3491150"/>
            <a:ext cx="105823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اصلاح ساختار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4117" y="3873986"/>
            <a:ext cx="271734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تغییر در دوره‌های تحصیلی و سطوح آموزشی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896585"/>
            <a:ext cx="5333866" cy="143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270" y="3046140"/>
            <a:ext cx="304792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6417" y="3491150"/>
            <a:ext cx="158402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تدوین کتاب‌های متحد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5546" y="3873986"/>
            <a:ext cx="208576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ایجاد محتوای استاندارد و متمرکز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447310"/>
            <a:ext cx="5333866" cy="143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483" y="4596864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81858" y="5041874"/>
            <a:ext cx="175233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توسعه روش‌های تدریس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1783" y="5424710"/>
            <a:ext cx="183248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نوآوری در شیوه‌های آموزشی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447310"/>
            <a:ext cx="5333866" cy="143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4121" y="4596864"/>
            <a:ext cx="428614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51413" y="5041874"/>
            <a:ext cx="137403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همسویی با توسعه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9385" y="5424710"/>
            <a:ext cx="23390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انطباق با نیازهای اقتصادی و اجتماعی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602917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6219670"/>
            <a:ext cx="342891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72552" y="6196306"/>
            <a:ext cx="8233280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اصلاحات، تأثیر </a:t>
            </a:r>
            <a:r>
              <a:rPr sz="1315" b="1">
                <a:solidFill>
                  <a:srgbClr val="C8A951"/>
                </a:solidFill>
              </a:rPr>
              <a:t>عمیقی</a:t>
            </a:r>
            <a:r>
              <a:rPr sz="1315" b="0">
                <a:solidFill>
                  <a:srgbClr val="001F3F"/>
                </a:solidFill>
              </a:rPr>
              <a:t> بر دوره‌های تحصیلی و محتوای آموزشی گذاشت و نظام آموزشی ایران را متحول ساخت </a:t>
            </a:r>
          </a:p>
        </p:txBody>
      </p:sp>
    </p:spTree>
    <p:extLst>
      <p:ext uri="{BB962C8B-B14F-4D97-AF65-F5344CB8AC3E}">
        <p14:creationId xmlns:p14="http://schemas.microsoft.com/office/powerpoint/2010/main" val="233008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728885" y="111061"/>
            <a:ext cx="4733925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تدوین </a:t>
            </a:r>
            <a:r>
              <a:rPr sz="2392" b="1">
                <a:solidFill>
                  <a:srgbClr val="F5F5DC"/>
                </a:solidFill>
              </a:rPr>
              <a:t>و چاپ کتاب‌های درسی متحد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35254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430330" y="1385655"/>
            <a:ext cx="291451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استانداردسازی محتوای آموزشی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358826" y="2152726"/>
            <a:ext cx="2638799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ایجاد منبع واحد آموزشی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2247899"/>
            <a:ext cx="304792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1809" y="2687962"/>
            <a:ext cx="764978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یکی از مهم‌ترین دستاوردهای این اصلاحات، تدوین و چاپ کتاب‌های درسی </a:t>
            </a:r>
            <a:r>
              <a:rPr sz="1315" b="1">
                <a:solidFill>
                  <a:srgbClr val="C8A951"/>
                </a:solidFill>
              </a:rPr>
              <a:t>متحد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استاندارد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متمرکز</a:t>
            </a:r>
            <a:r>
              <a:rPr sz="1315" b="0">
                <a:solidFill>
                  <a:srgbClr val="001F3F"/>
                </a:solidFill>
              </a:rPr>
              <a:t>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77190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9534" y="3962399"/>
            <a:ext cx="304792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35365" y="4416935"/>
            <a:ext cx="89313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وحدت رویه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4358" y="4799769"/>
            <a:ext cx="239514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ایجاد محتوای یکپارچه در سراسر کشور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77190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401" y="3962399"/>
            <a:ext cx="342891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7501" y="4416935"/>
            <a:ext cx="112716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استانداردسازی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7345" y="4799769"/>
            <a:ext cx="206652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ایجاد سطح کیفی مشترک آموزش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77190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9269" y="3962399"/>
            <a:ext cx="390515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58719" y="4416935"/>
            <a:ext cx="51161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تمرکز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3406" y="4799769"/>
            <a:ext cx="195271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کنترل محتوا توسط نهاد مرکزی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58164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772150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76884" y="5748785"/>
            <a:ext cx="7628948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کتاب‌ها، برای دهه‌ها به عنوان </a:t>
            </a:r>
            <a:r>
              <a:rPr sz="1315" b="1">
                <a:solidFill>
                  <a:srgbClr val="C8A951"/>
                </a:solidFill>
              </a:rPr>
              <a:t>منبع واحد و رسمی</a:t>
            </a:r>
            <a:r>
              <a:rPr sz="1315" b="0">
                <a:solidFill>
                  <a:srgbClr val="001F3F"/>
                </a:solidFill>
              </a:rPr>
              <a:t> آموزش در سراسر کشور مورد استفاده قرار گرفتند </a:t>
            </a:r>
          </a:p>
        </p:txBody>
      </p:sp>
    </p:spTree>
    <p:extLst>
      <p:ext uri="{BB962C8B-B14F-4D97-AF65-F5344CB8AC3E}">
        <p14:creationId xmlns:p14="http://schemas.microsoft.com/office/powerpoint/2010/main" val="351220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17903" y="111061"/>
            <a:ext cx="5355890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انقلاب فناوری در آموزش  (1980–1995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5254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47666" y="1385655"/>
            <a:ext cx="3135730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ورود رایانه شخصی و عصر دیجیتال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943100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371082" y="2152726"/>
            <a:ext cx="2640403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دیجیتال در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2247899"/>
            <a:ext cx="304792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8424" y="2687962"/>
            <a:ext cx="9243171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با ظهور </a:t>
            </a:r>
            <a:r>
              <a:rPr sz="1315" b="1">
                <a:solidFill>
                  <a:srgbClr val="C8A951"/>
                </a:solidFill>
              </a:rPr>
              <a:t>رایانه‌های شخصی</a:t>
            </a:r>
            <a:r>
              <a:rPr sz="1315" b="0">
                <a:solidFill>
                  <a:srgbClr val="001F3F"/>
                </a:solidFill>
              </a:rPr>
              <a:t> و آغاز انقلاب دیجیتال، فناوری‌های نوین به تدریج وارد کلاس‌های درس و محیط‌های دانشگاهی شدند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77190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860" y="3962399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9689" y="4416935"/>
            <a:ext cx="101495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رایانه شخصی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3782" y="4799769"/>
            <a:ext cx="215629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در دسترس شدن ابزارهای دیجیتال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77190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352" y="3962399"/>
            <a:ext cx="390515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2755" y="4416935"/>
            <a:ext cx="141570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کلاس‌های هوشمند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7505" y="4799769"/>
            <a:ext cx="193668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تغییر محیط‌های آموزشی سنتی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77190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8319" y="3962399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8780" y="4416935"/>
            <a:ext cx="134196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رسانه‌های دیجیتال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1031" y="4799769"/>
            <a:ext cx="188699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ذخیره و انتقال دانش دیجیتال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58164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772150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68869" y="5748785"/>
            <a:ext cx="763696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تحول، آغازگر </a:t>
            </a:r>
            <a:r>
              <a:rPr sz="1315" b="1">
                <a:solidFill>
                  <a:srgbClr val="C8A951"/>
                </a:solidFill>
              </a:rPr>
              <a:t>عصر جدیدی</a:t>
            </a:r>
            <a:r>
              <a:rPr sz="1315" b="0">
                <a:solidFill>
                  <a:srgbClr val="001F3F"/>
                </a:solidFill>
              </a:rPr>
              <a:t> در آموزش بود که در آن فناوری به ابزاری اساسی برای یادگیری تبدیل شد </a:t>
            </a:r>
          </a:p>
        </p:txBody>
      </p:sp>
    </p:spTree>
    <p:extLst>
      <p:ext uri="{BB962C8B-B14F-4D97-AF65-F5344CB8AC3E}">
        <p14:creationId xmlns:p14="http://schemas.microsoft.com/office/powerpoint/2010/main" val="2549303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22336" y="170117"/>
            <a:ext cx="5747021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نخستین مدارس در سومر   (اِدوبّا- 3000 ق.م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4287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399123" y="1431216"/>
            <a:ext cx="2085764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>
              <a:spcAft>
                <a:spcPts val="1625"/>
              </a:spcAft>
            </a:pPr>
            <a:r>
              <a:rPr lang="fa-IR" sz="1600" b="1">
                <a:solidFill>
                  <a:srgbClr val="F5F5DC"/>
                </a:solidFill>
              </a:rPr>
              <a:t>3000 ق.م - </a:t>
            </a:r>
            <a:r>
              <a:rPr lang="fa-IR" sz="1600" b="1" smtClean="0">
                <a:solidFill>
                  <a:srgbClr val="F5F5DC"/>
                </a:solidFill>
              </a:rPr>
              <a:t>بین‌النهرین</a:t>
            </a:r>
            <a:endParaRPr lang="fa-IR" sz="1600" b="1">
              <a:solidFill>
                <a:srgbClr val="F5F5D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6733" y="2028825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292283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ضرورت تاریخی ظهور اِدوبّا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393632"/>
            <a:ext cx="228594" cy="165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4447" y="2792737"/>
            <a:ext cx="901714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اختراع </a:t>
            </a:r>
            <a:r>
              <a:rPr sz="1315" b="1">
                <a:solidFill>
                  <a:srgbClr val="C8A951"/>
                </a:solidFill>
              </a:rPr>
              <a:t>خط میخی</a:t>
            </a:r>
            <a:r>
              <a:rPr sz="1315" b="0">
                <a:solidFill>
                  <a:srgbClr val="001F3F"/>
                </a:solidFill>
              </a:rPr>
              <a:t> در بین‌النهرین نیاز به یک </a:t>
            </a:r>
            <a:r>
              <a:rPr sz="1315" b="1">
                <a:solidFill>
                  <a:srgbClr val="C8A951"/>
                </a:solidFill>
              </a:rPr>
              <a:t>بوروکراسی پیچیده</a:t>
            </a:r>
            <a:r>
              <a:rPr sz="1315" b="0">
                <a:solidFill>
                  <a:srgbClr val="001F3F"/>
                </a:solidFill>
              </a:rPr>
              <a:t> برای ثبت اموال، معاملات و فرامین حکومتی را به دنبال داشت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111515"/>
            <a:ext cx="342891" cy="254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6700" y="4557937"/>
            <a:ext cx="45711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اِدوبّا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6539" y="4914069"/>
            <a:ext cx="233743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نخستین نهاد آموزشی رسمی در تاریخ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093779"/>
            <a:ext cx="342891" cy="28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6871" y="4557937"/>
            <a:ext cx="4779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مکان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5970" y="4914069"/>
            <a:ext cx="143975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در سومر (خانه لوح‌ها)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87667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146987"/>
            <a:ext cx="342891" cy="183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7462" y="4557937"/>
            <a:ext cx="4779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هدف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0800" y="4914069"/>
            <a:ext cx="161127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تربیت کارمندان متخصص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8175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5859117"/>
            <a:ext cx="266693" cy="2261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01458" y="5833995"/>
            <a:ext cx="1394869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ثبت اموال و معاملات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62340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789" y="5847521"/>
            <a:ext cx="266693" cy="2493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46168" y="5833995"/>
            <a:ext cx="1330749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ثبت فرامین حکومتی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2931" y="5695949"/>
            <a:ext cx="3467013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0379" y="5853319"/>
            <a:ext cx="266693" cy="2377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43308" y="5833995"/>
            <a:ext cx="1423724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پایه‌گذاری نظام اداری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00218" y="111061"/>
            <a:ext cx="4591257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کاربردهای </a:t>
            </a:r>
            <a:r>
              <a:rPr sz="2392" b="1">
                <a:solidFill>
                  <a:srgbClr val="F5F5DC"/>
                </a:solidFill>
              </a:rPr>
              <a:t>اولیه فناوری در آموزش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90625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098282" y="1237586"/>
            <a:ext cx="332969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از آموزش برنامه‌نویسی تا شبیه‌سازی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81174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00453" y="1990800"/>
            <a:ext cx="3324885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کاربردهای اولیه رایانه در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228" y="2085975"/>
            <a:ext cx="333366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692723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استفاده از رایانه در این دوره برای </a:t>
            </a:r>
            <a:r>
              <a:rPr sz="1315" b="1">
                <a:solidFill>
                  <a:srgbClr val="C8A951"/>
                </a:solidFill>
              </a:rPr>
              <a:t>آموزش برنامه‌نویسی</a:t>
            </a:r>
            <a:r>
              <a:rPr sz="1315" b="0">
                <a:solidFill>
                  <a:srgbClr val="001F3F"/>
                </a:solidFill>
              </a:rPr>
              <a:t>، دسترسی به پایگاه‌های اطلاعاتی و اجرای </a:t>
            </a:r>
            <a:r>
              <a:rPr sz="1315" b="1">
                <a:solidFill>
                  <a:srgbClr val="C8A951"/>
                </a:solidFill>
              </a:rPr>
              <a:t>شبیه‌سازی‌های آموزشی</a:t>
            </a:r>
            <a:r>
              <a:rPr sz="1315" b="0">
                <a:solidFill>
                  <a:srgbClr val="001F3F"/>
                </a:solidFill>
              </a:rPr>
              <a:t> آغاز شد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846365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860" y="4036864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36452" y="4481875"/>
            <a:ext cx="148143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برنامه‌نویسی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4166" y="4864710"/>
            <a:ext cx="178600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زبان‌های کامپیوتری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846365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451" y="4036864"/>
            <a:ext cx="304792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07275" y="4481875"/>
            <a:ext cx="136761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پایگاه‌های اطلاعاتی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431" y="4864710"/>
            <a:ext cx="205530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دسترسی به منابع دانش دیجیتال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846365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8319" y="4036864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79233" y="4481875"/>
            <a:ext cx="167058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شبیه‌سازی‌های آموزشی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6791" y="4864710"/>
            <a:ext cx="171547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مدل‌سازی فرآیندهای علمی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64659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34426" y="5837090"/>
            <a:ext cx="304792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20652" y="5823250"/>
            <a:ext cx="8832803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کاربردها به طور ویژه در دروس </a:t>
            </a:r>
            <a:r>
              <a:rPr sz="1315" b="1">
                <a:solidFill>
                  <a:srgbClr val="C8A951"/>
                </a:solidFill>
              </a:rPr>
              <a:t>علوم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مهندسی</a:t>
            </a:r>
            <a:r>
              <a:rPr sz="1315" b="0">
                <a:solidFill>
                  <a:srgbClr val="001F3F"/>
                </a:solidFill>
              </a:rPr>
              <a:t> مورد استفاده قرار گرفت و پایه‌های آموزش مبتنی بر فناوری را بنا نهاد </a:t>
            </a:r>
          </a:p>
        </p:txBody>
      </p:sp>
    </p:spTree>
    <p:extLst>
      <p:ext uri="{BB962C8B-B14F-4D97-AF65-F5344CB8AC3E}">
        <p14:creationId xmlns:p14="http://schemas.microsoft.com/office/powerpoint/2010/main" val="408465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81509" y="94583"/>
            <a:ext cx="6628674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تأسیس دانشگاه آزاد اسلامی (1361 هـ.ش/1982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967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75143" y="1256635"/>
            <a:ext cx="302512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گسترش دسترسی به آموزش عالی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224180" y="2009850"/>
            <a:ext cx="2967415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مدل غیردولتی و شهریه‌محور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2105024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6575" y="2545087"/>
            <a:ext cx="873502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نهاد با هدف پاسخ‌گویی به </a:t>
            </a:r>
            <a:r>
              <a:rPr sz="1315" b="1">
                <a:solidFill>
                  <a:srgbClr val="C8A951"/>
                </a:solidFill>
              </a:rPr>
              <a:t>تقاضای انبوه آموزش عالی</a:t>
            </a:r>
            <a:r>
              <a:rPr sz="1315" b="0">
                <a:solidFill>
                  <a:srgbClr val="001F3F"/>
                </a:solidFill>
              </a:rPr>
              <a:t> و فراهم کردن فرصت‌های آموزشی در سراسر کشور تأسیس شد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860" y="3829050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2438" y="4264535"/>
            <a:ext cx="106945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پاسخ به تقاضا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9589" y="4647370"/>
            <a:ext cx="197515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افزایش ظرفیت پذیرش دانشجو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352" y="3829050"/>
            <a:ext cx="390515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8412" y="4264535"/>
            <a:ext cx="139486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گسترش جغرافیایی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5752" y="4647370"/>
            <a:ext cx="210019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واحدها در شهرهای کوچک و بزرگ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8319" y="3829050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37645" y="4264535"/>
            <a:ext cx="763287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مدل مالی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4574" y="4647370"/>
            <a:ext cx="151990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شهریه‌محور و غیردولتی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438774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10604" y="5772150"/>
            <a:ext cx="428614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618896"/>
            <a:ext cx="9667633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دانشگاه آزاد اسلامی با تأسیس واحدهای متعدد، نقش محوری در </a:t>
            </a:r>
            <a:r>
              <a:rPr sz="1315" b="1">
                <a:solidFill>
                  <a:srgbClr val="C8A951"/>
                </a:solidFill>
              </a:rPr>
              <a:t>همگانی کردن نسبی آموزش عالی</a:t>
            </a:r>
            <a:r>
              <a:rPr sz="1315" b="0">
                <a:solidFill>
                  <a:srgbClr val="001F3F"/>
                </a:solidFill>
              </a:rPr>
              <a:t> و شکستن تمرکزگرایی دانشگاه‌های دولتی ایفا کرد </a:t>
            </a:r>
          </a:p>
        </p:txBody>
      </p:sp>
    </p:spTree>
    <p:extLst>
      <p:ext uri="{BB962C8B-B14F-4D97-AF65-F5344CB8AC3E}">
        <p14:creationId xmlns:p14="http://schemas.microsoft.com/office/powerpoint/2010/main" val="162747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96076" y="111061"/>
            <a:ext cx="6061210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نقش </a:t>
            </a:r>
            <a:r>
              <a:rPr sz="2392" b="1">
                <a:solidFill>
                  <a:srgbClr val="F5F5DC"/>
                </a:solidFill>
              </a:rPr>
              <a:t>دانشگاه آزاد در غیرمتمرکزسازی آموزش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14115" y="1228060"/>
            <a:ext cx="312771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تأثیر بر ساختار آموزش عالی کشور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17059"/>
            <a:ext cx="10858228" cy="1097280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50831" y="1872091"/>
            <a:ext cx="3004284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شکستن انحصار آموزش عالی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96327" y="1967265"/>
            <a:ext cx="304792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355649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دانشگاه آزاد اسلامی با تأسیس واحدهای متعدد در شهرهای کوچک و بزرگ، نقش محوری در </a:t>
            </a:r>
            <a:r>
              <a:rPr sz="1315" b="1">
                <a:solidFill>
                  <a:srgbClr val="C8A951"/>
                </a:solidFill>
              </a:rPr>
              <a:t>غیرمتمرکزسازی</a:t>
            </a:r>
            <a:r>
              <a:rPr sz="1315" b="0">
                <a:solidFill>
                  <a:srgbClr val="001F3F"/>
                </a:solidFill>
              </a:rPr>
              <a:t> آموزش عالی کشور ایفا کرد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3019423"/>
            <a:ext cx="5333866" cy="1315024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4681" y="3155330"/>
            <a:ext cx="257168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45506" y="3600340"/>
            <a:ext cx="123456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توزیع جغرافیایی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3392" y="3914936"/>
            <a:ext cx="224927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گسترش آموزش به تمام نقاط کشور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3019423"/>
            <a:ext cx="5333866" cy="1315024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171" y="3155330"/>
            <a:ext cx="390515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2420" y="3600340"/>
            <a:ext cx="123296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افزایش دسترسی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7187" y="3914936"/>
            <a:ext cx="204248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همگانی‌سازی نسبی آموزش عالی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501910"/>
            <a:ext cx="5333866" cy="1315024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483" y="4637816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69030" y="5082826"/>
            <a:ext cx="96847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تعادل بخشی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0718" y="5397422"/>
            <a:ext cx="211461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کاهش شکاف بین مرکز و استان‌ها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501910"/>
            <a:ext cx="5333866" cy="1315024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4121" y="4637816"/>
            <a:ext cx="428614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38210" y="5082826"/>
            <a:ext cx="99091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تنوع آموزشی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22422" y="5397422"/>
            <a:ext cx="24320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ایجاد گزینه‌های متعدد برای دانشجویان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974585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82050" y="6165085"/>
            <a:ext cx="257168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70860" y="6141721"/>
            <a:ext cx="7920694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دانشگاه با شکستن </a:t>
            </a:r>
            <a:r>
              <a:rPr sz="1315" b="1">
                <a:solidFill>
                  <a:srgbClr val="C8A951"/>
                </a:solidFill>
              </a:rPr>
              <a:t>تمرکزگرایی دانشگاه‌های دولتی</a:t>
            </a:r>
            <a:r>
              <a:rPr sz="1315" b="0">
                <a:solidFill>
                  <a:srgbClr val="001F3F"/>
                </a:solidFill>
              </a:rPr>
              <a:t>، تحولی ساختاری در نظام آموزش عالی ایران ایجاد کرد </a:t>
            </a:r>
          </a:p>
        </p:txBody>
      </p:sp>
    </p:spTree>
    <p:extLst>
      <p:ext uri="{BB962C8B-B14F-4D97-AF65-F5344CB8AC3E}">
        <p14:creationId xmlns:p14="http://schemas.microsoft.com/office/powerpoint/2010/main" val="892619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58127" y="94584"/>
            <a:ext cx="7675436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آموزش الکترونیک  </a:t>
            </a:r>
            <a:r>
              <a:rPr lang="fa-IR" sz="2392" b="1" smtClean="0">
                <a:solidFill>
                  <a:srgbClr val="F5F5DC"/>
                </a:solidFill>
              </a:rPr>
              <a:t>از </a:t>
            </a:r>
            <a:r>
              <a:rPr lang="en-US" sz="2392" b="1" smtClean="0">
                <a:solidFill>
                  <a:srgbClr val="F5F5DC"/>
                </a:solidFill>
              </a:rPr>
              <a:t> MOOC </a:t>
            </a:r>
            <a:r>
              <a:rPr lang="fa-IR" sz="2392" b="1" smtClean="0">
                <a:solidFill>
                  <a:srgbClr val="F5F5DC"/>
                </a:solidFill>
              </a:rPr>
              <a:t>و</a:t>
            </a:r>
            <a:r>
              <a:rPr lang="en-US" sz="2392" b="1" smtClean="0">
                <a:solidFill>
                  <a:srgbClr val="F5F5DC"/>
                </a:solidFill>
              </a:rPr>
              <a:t> </a:t>
            </a:r>
            <a:r>
              <a:rPr lang="en-US" sz="2392" b="1">
                <a:solidFill>
                  <a:srgbClr val="F5F5DC"/>
                </a:solidFill>
              </a:rPr>
              <a:t>E-Learning </a:t>
            </a:r>
            <a:r>
              <a:rPr lang="fa-IR" sz="2392" b="1" smtClean="0">
                <a:solidFill>
                  <a:srgbClr val="F5F5DC"/>
                </a:solidFill>
              </a:rPr>
              <a:t>از </a:t>
            </a:r>
            <a:r>
              <a:rPr lang="en-US" sz="2392" b="1" smtClean="0">
                <a:solidFill>
                  <a:srgbClr val="F5F5DC"/>
                </a:solidFill>
              </a:rPr>
              <a:t>2000–2010</a:t>
            </a:r>
            <a:r>
              <a:rPr lang="fa-IR" sz="2392" b="1" smtClean="0">
                <a:solidFill>
                  <a:srgbClr val="F5F5DC"/>
                </a:solidFill>
              </a:rPr>
              <a:t>م</a:t>
            </a:r>
            <a:endParaRPr lang="en-US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07025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319657" y="1103365"/>
            <a:ext cx="214988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فراتر از مرزهای فیزیکی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549972"/>
            <a:ext cx="10858228" cy="1170906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11092" y="1759596"/>
            <a:ext cx="2944973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در دسترسی به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228" y="1854770"/>
            <a:ext cx="333366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33" y="2223579"/>
            <a:ext cx="10691543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دهه شاهد ظهور و رشد سریع </a:t>
            </a:r>
            <a:r>
              <a:rPr sz="1315" b="1">
                <a:solidFill>
                  <a:srgbClr val="C8A951"/>
                </a:solidFill>
              </a:rPr>
              <a:t>آموزش الکترونیک</a:t>
            </a:r>
            <a:r>
              <a:rPr sz="1315" b="0">
                <a:solidFill>
                  <a:srgbClr val="001F3F"/>
                </a:solidFill>
              </a:rPr>
              <a:t> و دوره‌های آنلاین باز انبوه (MOOCs</a:t>
            </a:r>
            <a:r>
              <a:rPr sz="1315" b="0" smtClean="0">
                <a:solidFill>
                  <a:srgbClr val="001F3F"/>
                </a:solidFill>
              </a:rPr>
              <a:t>)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 </a:t>
            </a:r>
            <a:r>
              <a:rPr sz="1315" b="0">
                <a:solidFill>
                  <a:srgbClr val="001F3F"/>
                </a:solidFill>
              </a:rPr>
              <a:t>بود که آموزش را از محدودیت‌های زمانی و مکانی آزاد کرد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2922432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582" y="3057511"/>
            <a:ext cx="342891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4683" y="3502521"/>
            <a:ext cx="172669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دوره‌های آنلاین باز انبوه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1872" y="3885357"/>
            <a:ext cx="25923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MOOCs - دسترسی جهانی به دوره‌های برتر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922432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121" y="3057511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76307" y="3502521"/>
            <a:ext cx="131471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الکترونیک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4263" y="3885357"/>
            <a:ext cx="302833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E-Learning - یادگیری از طریق پلتفرم‌های دیجیتال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456823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483" y="4591901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25469" y="5036911"/>
            <a:ext cx="127464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آموزش بدون مرز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2209" y="5419747"/>
            <a:ext cx="22316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دسترسی بدون محدودیت جغرافیایی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456823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220" y="4591901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20623" y="5036911"/>
            <a:ext cx="101656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انعطاف زمانی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0274" y="5419747"/>
            <a:ext cx="173630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در هر زمان و مکان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966098"/>
            <a:ext cx="10858228" cy="732557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6174779"/>
            <a:ext cx="342891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2476" y="6170032"/>
            <a:ext cx="9753356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پلتفرم‌ها، </a:t>
            </a:r>
            <a:r>
              <a:rPr sz="1315" b="1">
                <a:solidFill>
                  <a:srgbClr val="C8A951"/>
                </a:solidFill>
              </a:rPr>
              <a:t>دموکراتیزه کردن دانش</a:t>
            </a:r>
            <a:r>
              <a:rPr sz="1315" b="0">
                <a:solidFill>
                  <a:srgbClr val="001F3F"/>
                </a:solidFill>
              </a:rPr>
              <a:t> را ممکن ساختند و به افراد در سراسر جهان امکان دسترسی به آموزش باکیفیت را دادند </a:t>
            </a:r>
          </a:p>
        </p:txBody>
      </p:sp>
    </p:spTree>
    <p:extLst>
      <p:ext uri="{BB962C8B-B14F-4D97-AF65-F5344CB8AC3E}">
        <p14:creationId xmlns:p14="http://schemas.microsoft.com/office/powerpoint/2010/main" val="2988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56699" y="111060"/>
            <a:ext cx="4078296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مبانی </a:t>
            </a:r>
            <a:r>
              <a:rPr sz="2392" b="1">
                <a:solidFill>
                  <a:srgbClr val="F5F5DC"/>
                </a:solidFill>
              </a:rPr>
              <a:t>نظری آموزش الکترونیک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05640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521362" y="1103365"/>
            <a:ext cx="294817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فردی‌سازی و یادگیری خودتنظیم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536116"/>
            <a:ext cx="10858228" cy="1188720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931" y="1759595"/>
            <a:ext cx="3321679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اصول بنیادین آموزش الکترونیک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840914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3858" y="2280036"/>
            <a:ext cx="10524862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آموزش الکترونیک بر مبانی نظری </a:t>
            </a:r>
            <a:r>
              <a:rPr sz="1315" b="1">
                <a:solidFill>
                  <a:srgbClr val="C8A951"/>
                </a:solidFill>
              </a:rPr>
              <a:t>یادگیری خودتنظیم</a:t>
            </a:r>
            <a:r>
              <a:rPr sz="1315" b="0">
                <a:solidFill>
                  <a:srgbClr val="001F3F"/>
                </a:solidFill>
              </a:rPr>
              <a:t> تأکید دارد و با بهره‌گیری از محتوای چندرسانه‌ای و انعطاف‌پذیری، یادگیری را متحول می‌کند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2950143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483" y="3071368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69409" y="3516378"/>
            <a:ext cx="1377237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یادگیری خودتنظیم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1446" y="3899214"/>
            <a:ext cx="219316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کنترل فرآیند یادگیری توسط فراگیر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950143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220" y="3071368"/>
            <a:ext cx="342891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03979" y="3516378"/>
            <a:ext cx="84984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فردی‌سازی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2957" y="3899214"/>
            <a:ext cx="190141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تنظیم سرعت و مسیر یادگیری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498388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111701" y="5064622"/>
            <a:ext cx="149265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محتوای چندرسانه‌ای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46593" y="5447458"/>
            <a:ext cx="182287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استفاده از رسانه‌های مختلف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498388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220" y="4619612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8554" y="5064622"/>
            <a:ext cx="105022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انعطاف‌پذیری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1780" y="5447458"/>
            <a:ext cx="230377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بدون محدودیت زمان و مکان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992" y="6049237"/>
            <a:ext cx="10858228" cy="640080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10604" y="6202498"/>
            <a:ext cx="428614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2476" y="6183896"/>
            <a:ext cx="9667633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رویکرد به دانشجویان اجازه می‌دهد تا با </a:t>
            </a:r>
            <a:r>
              <a:rPr sz="1315" b="1">
                <a:solidFill>
                  <a:srgbClr val="C8A951"/>
                </a:solidFill>
              </a:rPr>
              <a:t>سرعت و روش خود</a:t>
            </a:r>
            <a:r>
              <a:rPr sz="1315" b="0">
                <a:solidFill>
                  <a:srgbClr val="001F3F"/>
                </a:solidFill>
              </a:rPr>
              <a:t> به یادگیری بپردازند و تجربه‌ی آموزشی شخصی‌سازی شده داشته باشند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2769" y="4644756"/>
            <a:ext cx="39051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46995" y="111061"/>
            <a:ext cx="5897705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توسعه آموزش مجازی در ایران (2005–2015 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65586" y="1214205"/>
            <a:ext cx="3720827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پذیرش مدل مجازی در دانشگاه‌های ایران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71650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148839" y="1981275"/>
            <a:ext cx="3042756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حرکت به سوی آموزش مجازی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4654" y="2076449"/>
            <a:ext cx="2471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/>
            <a:r>
              <a:rPr sz="1400">
                <a:solidFill>
                  <a:srgbClr val="800020"/>
                </a:solidFill>
              </a:rPr>
              <a:t>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476" y="2683199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دانشگاه‌های بزرگ و مراکز آموزش عالی در ایران نیز با ایجاد </a:t>
            </a:r>
            <a:r>
              <a:rPr sz="1315" b="1">
                <a:solidFill>
                  <a:srgbClr val="C8A951"/>
                </a:solidFill>
              </a:rPr>
              <a:t>سیستم‌های آموزش مجازی</a:t>
            </a:r>
            <a:r>
              <a:rPr sz="1315" b="0">
                <a:solidFill>
                  <a:srgbClr val="001F3F"/>
                </a:solidFill>
              </a:rPr>
              <a:t> به سمت پذیرش و اجرای این مدل حرکت کردند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739855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0484" y="3930355"/>
            <a:ext cx="342891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87748" y="4375365"/>
            <a:ext cx="137883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دانشگاه‌های پیشرو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8816" y="4758201"/>
            <a:ext cx="190622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مراکز آموزش عالی بزرگ کشور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739855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302" y="3930355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1992" y="4375365"/>
            <a:ext cx="137723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سیستم‌های مجازی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957" y="4758201"/>
            <a:ext cx="162730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Virtual Education Systems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739855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219" y="3930355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4764" y="4375365"/>
            <a:ext cx="92999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تعامل برخط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30580" y="4758201"/>
            <a:ext cx="236789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ارتباط استاد و دانشجو در محیط برخط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549606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6327" y="5882981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729727"/>
            <a:ext cx="9753356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 از این توسعه، استفاده از قابلیت‌های روش‌های نوین برای ارائه آموزش با </a:t>
            </a:r>
            <a:r>
              <a:rPr sz="1315" b="1">
                <a:solidFill>
                  <a:srgbClr val="C8A951"/>
                </a:solidFill>
              </a:rPr>
              <a:t>کیفیت بالا</a:t>
            </a:r>
            <a:r>
              <a:rPr sz="1315" b="0">
                <a:solidFill>
                  <a:srgbClr val="001F3F"/>
                </a:solidFill>
              </a:rPr>
              <a:t>، تسهیل تعامل میان استاد و دانشجو و پاسخ‌گویی به نیاز مناطق مختلف کشور بود </a:t>
            </a:r>
          </a:p>
        </p:txBody>
      </p:sp>
    </p:spTree>
    <p:extLst>
      <p:ext uri="{BB962C8B-B14F-4D97-AF65-F5344CB8AC3E}">
        <p14:creationId xmlns:p14="http://schemas.microsoft.com/office/powerpoint/2010/main" val="3446490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22762" y="111061"/>
            <a:ext cx="6146170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چالش‌ها </a:t>
            </a:r>
            <a:r>
              <a:rPr sz="2392" b="1">
                <a:solidFill>
                  <a:srgbClr val="F5F5DC"/>
                </a:solidFill>
              </a:rPr>
              <a:t>و فرصت‌های آموزش مجازی در ایران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08411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426827" y="1117220"/>
            <a:ext cx="193187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تأکید بر تعامل برخط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634235"/>
            <a:ext cx="10858228" cy="1188720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70027" y="1827090"/>
            <a:ext cx="3334503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تعامل </a:t>
            </a:r>
            <a:r>
              <a:rPr sz="1674" b="1" smtClean="0">
                <a:solidFill>
                  <a:srgbClr val="800020"/>
                </a:solidFill>
              </a:rPr>
              <a:t>برخط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قلب </a:t>
            </a:r>
            <a:r>
              <a:rPr sz="1674" b="1">
                <a:solidFill>
                  <a:srgbClr val="800020"/>
                </a:solidFill>
              </a:rPr>
              <a:t>آموزش مجازی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228" y="1937899"/>
            <a:ext cx="333366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63" y="2249936"/>
            <a:ext cx="11330140" cy="3826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 از توسعه آموزش مجازی، استفاده از </a:t>
            </a:r>
            <a:r>
              <a:rPr sz="1315" b="0" smtClean="0">
                <a:solidFill>
                  <a:srgbClr val="001F3F"/>
                </a:solidFill>
              </a:rPr>
              <a:t>قابلیت‌های </a:t>
            </a:r>
            <a:r>
              <a:rPr sz="1315" b="0">
                <a:solidFill>
                  <a:srgbClr val="001F3F"/>
                </a:solidFill>
              </a:rPr>
              <a:t>نوین برای ارائه آموزش با </a:t>
            </a:r>
            <a:r>
              <a:rPr sz="1315" b="1">
                <a:solidFill>
                  <a:srgbClr val="C8A951"/>
                </a:solidFill>
              </a:rPr>
              <a:t>کیفیت بالا</a:t>
            </a:r>
            <a:r>
              <a:rPr sz="1315" b="0">
                <a:solidFill>
                  <a:srgbClr val="001F3F"/>
                </a:solidFill>
              </a:rPr>
              <a:t> و تسهیل تعامل میان استاد و دانشجو در محیط برخط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3019415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483" y="3140640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0862" y="3585650"/>
            <a:ext cx="153433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 smtClean="0">
                <a:solidFill>
                  <a:srgbClr val="001F3F"/>
                </a:solidFill>
              </a:rPr>
              <a:t>چالش</a:t>
            </a:r>
            <a:r>
              <a:rPr lang="fa-IR" sz="1196" b="1" smtClean="0">
                <a:solidFill>
                  <a:srgbClr val="001F3F"/>
                </a:solidFill>
              </a:rPr>
              <a:t>‌:‌‌ ‌</a:t>
            </a:r>
            <a:r>
              <a:rPr sz="1196" b="1" smtClean="0">
                <a:solidFill>
                  <a:srgbClr val="001F3F"/>
                </a:solidFill>
              </a:rPr>
              <a:t>زیرساخت </a:t>
            </a:r>
            <a:r>
              <a:rPr sz="1196" b="1">
                <a:solidFill>
                  <a:srgbClr val="001F3F"/>
                </a:solidFill>
              </a:rPr>
              <a:t>فنی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0027" y="3968486"/>
            <a:ext cx="238552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محدودیت دسترسی به اینترنت پرسرعت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3019415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121" y="3140640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22419" y="3585650"/>
            <a:ext cx="162249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 smtClean="0">
                <a:solidFill>
                  <a:srgbClr val="001F3F"/>
                </a:solidFill>
              </a:rPr>
              <a:t>چالش</a:t>
            </a:r>
            <a:r>
              <a:rPr lang="fa-IR" sz="1196" b="1" smtClean="0">
                <a:solidFill>
                  <a:srgbClr val="001F3F"/>
                </a:solidFill>
              </a:rPr>
              <a:t>‌:‌‌ ‌</a:t>
            </a:r>
            <a:r>
              <a:rPr sz="1196" b="1" smtClean="0">
                <a:solidFill>
                  <a:srgbClr val="001F3F"/>
                </a:solidFill>
              </a:rPr>
              <a:t>مهارت </a:t>
            </a:r>
            <a:r>
              <a:rPr sz="1196" b="1">
                <a:solidFill>
                  <a:srgbClr val="001F3F"/>
                </a:solidFill>
              </a:rPr>
              <a:t>دیجیتال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770" y="3968486"/>
            <a:ext cx="270131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نیاز به آموزش دیجیتال اساتید و دانشجویان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512242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7533" y="4633466"/>
            <a:ext cx="390515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98549" y="5078476"/>
            <a:ext cx="190943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 smtClean="0">
                <a:solidFill>
                  <a:srgbClr val="001F3F"/>
                </a:solidFill>
              </a:rPr>
              <a:t>فرصت</a:t>
            </a:r>
            <a:r>
              <a:rPr lang="fa-IR" sz="1196" b="1" smtClean="0">
                <a:solidFill>
                  <a:srgbClr val="001F3F"/>
                </a:solidFill>
              </a:rPr>
              <a:t>‌:‌‌ ‌</a:t>
            </a:r>
            <a:r>
              <a:rPr sz="1196" b="1" smtClean="0">
                <a:solidFill>
                  <a:srgbClr val="001F3F"/>
                </a:solidFill>
              </a:rPr>
              <a:t>دسترسی </a:t>
            </a:r>
            <a:r>
              <a:rPr sz="1196" b="1">
                <a:solidFill>
                  <a:srgbClr val="001F3F"/>
                </a:solidFill>
              </a:rPr>
              <a:t>جغرافیایی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7084" y="5461312"/>
            <a:ext cx="21114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پوشش مناطق محروم و دورافتاده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512242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1270" y="4633466"/>
            <a:ext cx="304792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1691" y="5078476"/>
            <a:ext cx="154394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 smtClean="0">
                <a:solidFill>
                  <a:srgbClr val="001F3F"/>
                </a:solidFill>
              </a:rPr>
              <a:t>فرصت</a:t>
            </a:r>
            <a:r>
              <a:rPr lang="fa-IR" sz="1196" b="1" smtClean="0">
                <a:solidFill>
                  <a:srgbClr val="001F3F"/>
                </a:solidFill>
              </a:rPr>
              <a:t>‌:‌‌ ‌</a:t>
            </a:r>
            <a:r>
              <a:rPr sz="1196" b="1" smtClean="0">
                <a:solidFill>
                  <a:srgbClr val="001F3F"/>
                </a:solidFill>
              </a:rPr>
              <a:t>انعطاف‌پذیری</a:t>
            </a:r>
            <a:endParaRPr sz="1196" b="1">
              <a:solidFill>
                <a:srgbClr val="001F3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15631" y="5461312"/>
            <a:ext cx="203607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متناسب با شرایط زندگی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6049227"/>
            <a:ext cx="10858228" cy="67713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0604" y="6257908"/>
            <a:ext cx="428614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2476" y="6239306"/>
            <a:ext cx="9667633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توسعه، امکان پاسخ‌گویی به </a:t>
            </a:r>
            <a:r>
              <a:rPr sz="1315" b="1">
                <a:solidFill>
                  <a:srgbClr val="C8A951"/>
                </a:solidFill>
              </a:rPr>
              <a:t>نیازهای متنوع</a:t>
            </a:r>
            <a:r>
              <a:rPr sz="1315" b="0">
                <a:solidFill>
                  <a:srgbClr val="001F3F"/>
                </a:solidFill>
              </a:rPr>
              <a:t> مناطق مختلف کشور و ایجاد </a:t>
            </a:r>
            <a:r>
              <a:rPr sz="1315" b="1">
                <a:solidFill>
                  <a:srgbClr val="C8A951"/>
                </a:solidFill>
              </a:rPr>
              <a:t>تعامل مؤثر</a:t>
            </a:r>
            <a:r>
              <a:rPr sz="1315" b="0">
                <a:solidFill>
                  <a:srgbClr val="001F3F"/>
                </a:solidFill>
              </a:rPr>
              <a:t> در محیط‌های آموزشی برخط را فراهم کرد </a:t>
            </a:r>
          </a:p>
        </p:txBody>
      </p:sp>
    </p:spTree>
    <p:extLst>
      <p:ext uri="{BB962C8B-B14F-4D97-AF65-F5344CB8AC3E}">
        <p14:creationId xmlns:p14="http://schemas.microsoft.com/office/powerpoint/2010/main" val="1529478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800747" y="111061"/>
            <a:ext cx="6590202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جهانی‌شدن آموزش و مهارت دیجیتال (2010–2020 م)</a:t>
            </a:r>
            <a:endParaRPr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0967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9857" y="1242780"/>
            <a:ext cx="363426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تأثیر جهانی‌شدن بر سیاست‌های آموزشی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321159" y="2009850"/>
            <a:ext cx="2773452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در نظام‌های آموزشی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2105024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3882" y="2545087"/>
            <a:ext cx="803771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جهانی‌شدن، نظام‌های آموزشی را به سمت </a:t>
            </a:r>
            <a:r>
              <a:rPr sz="1315" b="1">
                <a:solidFill>
                  <a:srgbClr val="C8A951"/>
                </a:solidFill>
              </a:rPr>
              <a:t>همسویی با استانداردهای بین‌المللی</a:t>
            </a:r>
            <a:r>
              <a:rPr sz="1315" b="0">
                <a:solidFill>
                  <a:srgbClr val="001F3F"/>
                </a:solidFill>
              </a:rPr>
              <a:t> و نیازهای بازار جهانی سوق داد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541566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860" y="3732066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7172" y="4167551"/>
            <a:ext cx="113999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زبان‌های خارجی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3897" y="4550386"/>
            <a:ext cx="164654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تقویت زبان‌های بین‌المللی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541566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302" y="3732066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4561" y="4167551"/>
            <a:ext cx="166257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مهارت‌های میان‌فرهنگی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1130" y="4550386"/>
            <a:ext cx="190943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توانایی تعامل در محیط جهانی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541566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219" y="3732066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93423" y="4167551"/>
            <a:ext cx="104220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سواد دیجیتال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0147" y="4550386"/>
            <a:ext cx="154875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کاربری فناوری‌های نوین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341790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10604" y="5675166"/>
            <a:ext cx="428614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656564"/>
            <a:ext cx="9667633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دوره شاهد افزایش چشمگیر تأکید بر </a:t>
            </a:r>
            <a:r>
              <a:rPr sz="1315" b="1">
                <a:solidFill>
                  <a:srgbClr val="C8A951"/>
                </a:solidFill>
              </a:rPr>
              <a:t>مهارت‌های قرن 21</a:t>
            </a:r>
            <a:r>
              <a:rPr sz="1315" b="0">
                <a:solidFill>
                  <a:srgbClr val="001F3F"/>
                </a:solidFill>
              </a:rPr>
              <a:t> شامل تفکر انتقادی، خلاقیت، کار تیمی و به ویژه </a:t>
            </a:r>
            <a:r>
              <a:rPr sz="1315" b="1">
                <a:solidFill>
                  <a:srgbClr val="C8A951"/>
                </a:solidFill>
              </a:rPr>
              <a:t>سواد دیجیتال</a:t>
            </a:r>
            <a:r>
              <a:rPr sz="1315" b="0">
                <a:solidFill>
                  <a:srgbClr val="001F3F"/>
                </a:solidFill>
              </a:rPr>
              <a:t> بود </a:t>
            </a:r>
          </a:p>
        </p:txBody>
      </p:sp>
    </p:spTree>
    <p:extLst>
      <p:ext uri="{BB962C8B-B14F-4D97-AF65-F5344CB8AC3E}">
        <p14:creationId xmlns:p14="http://schemas.microsoft.com/office/powerpoint/2010/main" val="1655564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759341" y="111061"/>
            <a:ext cx="4673011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مهارت‌های </a:t>
            </a:r>
            <a:r>
              <a:rPr sz="2392" b="1">
                <a:solidFill>
                  <a:srgbClr val="F5F5DC"/>
                </a:solidFill>
              </a:rPr>
              <a:t>قرن </a:t>
            </a:r>
            <a:r>
              <a:rPr sz="2392" b="1" smtClean="0">
                <a:solidFill>
                  <a:srgbClr val="F5F5DC"/>
                </a:solidFill>
              </a:rPr>
              <a:t>21</a:t>
            </a:r>
            <a:r>
              <a:rPr lang="fa-IR" sz="2392" b="1" smtClean="0">
                <a:solidFill>
                  <a:srgbClr val="F5F5DC"/>
                </a:solidFill>
              </a:rPr>
              <a:t> </a:t>
            </a:r>
            <a:r>
              <a:rPr sz="2392" b="1" smtClean="0">
                <a:solidFill>
                  <a:srgbClr val="F5F5DC"/>
                </a:solidFill>
              </a:rPr>
              <a:t> </a:t>
            </a:r>
            <a:r>
              <a:rPr sz="2392" b="1">
                <a:solidFill>
                  <a:srgbClr val="F5F5DC"/>
                </a:solidFill>
              </a:rPr>
              <a:t>و سواد دیجیتال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3953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57171" y="1172640"/>
            <a:ext cx="3167790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تمرکز بر تفکر انتقادی و حل مسئله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660810"/>
            <a:ext cx="10858228" cy="1188720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464285" y="1801160"/>
            <a:ext cx="2658035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در محتوای آموزشی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91575" y="1896334"/>
            <a:ext cx="200019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5703" y="2264840"/>
            <a:ext cx="7705892" cy="38260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برنامه‌های درسی در این دوره به طور فزاینده‌ای بر </a:t>
            </a:r>
            <a:r>
              <a:rPr sz="1315" b="1">
                <a:solidFill>
                  <a:srgbClr val="C8A951"/>
                </a:solidFill>
              </a:rPr>
              <a:t>مهارت‌های قرن </a:t>
            </a:r>
            <a:r>
              <a:rPr sz="1315" b="1" smtClean="0">
                <a:solidFill>
                  <a:srgbClr val="C8A951"/>
                </a:solidFill>
              </a:rPr>
              <a:t>21</a:t>
            </a:r>
            <a:r>
              <a:rPr lang="fa-IR" sz="1315" b="1" smtClean="0">
                <a:solidFill>
                  <a:srgbClr val="C8A951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 </a:t>
            </a:r>
            <a:r>
              <a:rPr sz="1315" b="0">
                <a:solidFill>
                  <a:srgbClr val="001F3F"/>
                </a:solidFill>
              </a:rPr>
              <a:t>و به ویژه </a:t>
            </a:r>
            <a:r>
              <a:rPr sz="1315" b="1">
                <a:solidFill>
                  <a:srgbClr val="C8A951"/>
                </a:solidFill>
              </a:rPr>
              <a:t>سواد دیجیتال</a:t>
            </a:r>
            <a:r>
              <a:rPr sz="1315" b="0">
                <a:solidFill>
                  <a:srgbClr val="001F3F"/>
                </a:solidFill>
              </a:rPr>
              <a:t> تمرکز کردند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3032403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582" y="3195192"/>
            <a:ext cx="342891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67381" y="3584783"/>
            <a:ext cx="98129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تفکر انتقادی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2857" y="3967618"/>
            <a:ext cx="158081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تحلیل و ارزیابی اطلاعات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3032403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19" y="3195192"/>
            <a:ext cx="257168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2183" y="3584783"/>
            <a:ext cx="63344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خلاقیت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9429" y="3967618"/>
            <a:ext cx="135800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ایده‌پردازی و نوآوری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515704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483" y="4664642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01278" y="5054232"/>
            <a:ext cx="70397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کار تیمی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1404" y="5437068"/>
            <a:ext cx="142372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همکاری و ارتباط مؤثر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515704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4121" y="4664642"/>
            <a:ext cx="428614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7325" y="5054232"/>
            <a:ext cx="104220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سواد دیجیتال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70133" y="5437068"/>
            <a:ext cx="192706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استفاده هوشمندانه از فناوری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6062228"/>
            <a:ext cx="10858228" cy="64008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0604" y="6197308"/>
            <a:ext cx="428614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63774" y="6173944"/>
            <a:ext cx="815633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مهارت‌ها، توانایی‌های ضروری برای </a:t>
            </a:r>
            <a:r>
              <a:rPr sz="1315" b="1">
                <a:solidFill>
                  <a:srgbClr val="C8A951"/>
                </a:solidFill>
              </a:rPr>
              <a:t>موفقیت در بازار کار جهانی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شرکت در جامعه دانش‌بنیان</a:t>
            </a:r>
            <a:r>
              <a:rPr sz="1315" b="0">
                <a:solidFill>
                  <a:srgbClr val="001F3F"/>
                </a:solidFill>
              </a:rPr>
              <a:t> قرن </a:t>
            </a:r>
            <a:r>
              <a:rPr sz="1315" b="0" smtClean="0">
                <a:solidFill>
                  <a:srgbClr val="001F3F"/>
                </a:solidFill>
              </a:rPr>
              <a:t>21</a:t>
            </a:r>
            <a:r>
              <a:rPr lang="fa-IR" sz="1315" b="0" smtClean="0">
                <a:solidFill>
                  <a:srgbClr val="001F3F"/>
                </a:solidFill>
              </a:rPr>
              <a:t> </a:t>
            </a:r>
            <a:r>
              <a:rPr sz="1315" b="0" smtClean="0">
                <a:solidFill>
                  <a:srgbClr val="001F3F"/>
                </a:solidFill>
              </a:rPr>
              <a:t> </a:t>
            </a:r>
            <a:r>
              <a:rPr sz="1315" b="0">
                <a:solidFill>
                  <a:srgbClr val="001F3F"/>
                </a:solidFill>
              </a:rPr>
              <a:t>هستند </a:t>
            </a:r>
          </a:p>
        </p:txBody>
      </p:sp>
    </p:spTree>
    <p:extLst>
      <p:ext uri="{BB962C8B-B14F-4D97-AF65-F5344CB8AC3E}">
        <p14:creationId xmlns:p14="http://schemas.microsoft.com/office/powerpoint/2010/main" val="671563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32567" y="94583"/>
            <a:ext cx="5926559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 هوشمندسازی آموزش در ایران (2020 تاکنون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151780" y="1214205"/>
            <a:ext cx="418088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مدرسه </a:t>
            </a:r>
            <a:r>
              <a:rPr sz="1600" b="0" smtClean="0">
                <a:solidFill>
                  <a:srgbClr val="F5F5DC"/>
                </a:solidFill>
              </a:rPr>
              <a:t>هوشمند</a:t>
            </a:r>
            <a:r>
              <a:rPr lang="fa-IR" sz="1600" b="0" smtClean="0">
                <a:solidFill>
                  <a:srgbClr val="F5F5DC"/>
                </a:solidFill>
              </a:rPr>
              <a:t>‌:‌‌ ‌</a:t>
            </a:r>
            <a:r>
              <a:rPr sz="1600" b="0" smtClean="0">
                <a:solidFill>
                  <a:srgbClr val="F5F5DC"/>
                </a:solidFill>
              </a:rPr>
              <a:t>زیرساخت‌های </a:t>
            </a:r>
            <a:r>
              <a:rPr sz="1600" b="0">
                <a:solidFill>
                  <a:srgbClr val="F5F5DC"/>
                </a:solidFill>
              </a:rPr>
              <a:t>جدید پداگوژی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71650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528400" y="1981275"/>
            <a:ext cx="2399952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پروژه مدرسه هوشمند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228" y="2076449"/>
            <a:ext cx="333366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535723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پروژه "مدرسه هوشمند" (Smart School) با هدف استفاده از </a:t>
            </a:r>
            <a:r>
              <a:rPr sz="1315" b="1">
                <a:solidFill>
                  <a:srgbClr val="C8A951"/>
                </a:solidFill>
              </a:rPr>
              <a:t>فناوری‌های اطلاعات و ارتباطات</a:t>
            </a:r>
            <a:r>
              <a:rPr sz="1315" b="0">
                <a:solidFill>
                  <a:srgbClr val="001F3F"/>
                </a:solidFill>
              </a:rPr>
              <a:t> در کلاس‌های درس و ایجاد محیط یادگیری تعاملی آغاز شد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739854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9534" y="3930354"/>
            <a:ext cx="304792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88690" y="4375364"/>
            <a:ext cx="118648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تکنولوژی کلاس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1956" y="4758200"/>
            <a:ext cx="201042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تخته‌های هوشمند و تخته سفید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739854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302" y="3930354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12272" y="4375364"/>
            <a:ext cx="115762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زیرساخت شبکه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4207" y="4758200"/>
            <a:ext cx="157280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اینترنت پرسرعت و محتوا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739854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219" y="3930354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11903" y="4375364"/>
            <a:ext cx="99572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محیط تعاملی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0145" y="4758200"/>
            <a:ext cx="193828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کلاس‌های مجهز به فناوری روز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549605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2050" y="5882980"/>
            <a:ext cx="257168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729726"/>
            <a:ext cx="9839079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اهداف این طرح شامل </a:t>
            </a:r>
            <a:r>
              <a:rPr sz="1315" b="1">
                <a:solidFill>
                  <a:srgbClr val="C8A951"/>
                </a:solidFill>
              </a:rPr>
              <a:t>فردی‌سازی فرآیند آموزش</a:t>
            </a:r>
            <a:r>
              <a:rPr sz="1315" b="0">
                <a:solidFill>
                  <a:srgbClr val="001F3F"/>
                </a:solidFill>
              </a:rPr>
              <a:t> و انطباق آن با سبک‌های یادگیری متفاوت دانش‌آموزان، و همچنین پرورش </a:t>
            </a:r>
            <a:r>
              <a:rPr sz="1315" b="1">
                <a:solidFill>
                  <a:srgbClr val="C8A951"/>
                </a:solidFill>
              </a:rPr>
              <a:t>تفکر خلاق</a:t>
            </a:r>
            <a:r>
              <a:rPr sz="1315" b="0">
                <a:solidFill>
                  <a:srgbClr val="001F3F"/>
                </a:solidFill>
              </a:rPr>
              <a:t> و روحیه پژوهشگری است </a:t>
            </a:r>
          </a:p>
        </p:txBody>
      </p:sp>
    </p:spTree>
    <p:extLst>
      <p:ext uri="{BB962C8B-B14F-4D97-AF65-F5344CB8AC3E}">
        <p14:creationId xmlns:p14="http://schemas.microsoft.com/office/powerpoint/2010/main" val="2986032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18518" y="170117"/>
            <a:ext cx="555466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اِدوبّا‌:‌‌ ‌ساختار و محتوای درسی     (3000 ق.م)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395643" y="1202616"/>
            <a:ext cx="3129318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برنامه درسی متمرکز بر کاتب‌پروری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06368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چهار مرحله اصلی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59317"/>
            <a:ext cx="228594" cy="177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1906" y="2564137"/>
            <a:ext cx="588968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برنامه درسی اِدوبّا شامل یک </a:t>
            </a:r>
            <a:r>
              <a:rPr sz="1315" b="1">
                <a:solidFill>
                  <a:srgbClr val="C8A951"/>
                </a:solidFill>
              </a:rPr>
              <a:t>فرآیند چهار مرحله‌ای</a:t>
            </a:r>
            <a:r>
              <a:rPr sz="1315" b="0">
                <a:solidFill>
                  <a:srgbClr val="001F3F"/>
                </a:solidFill>
              </a:rPr>
              <a:t> برای تربیت کاتبان حرفه‌ای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05652" y="3743325"/>
            <a:ext cx="2524061" cy="1809749"/>
          </a:xfrm>
          <a:prstGeom prst="roundRect">
            <a:avLst>
              <a:gd name="adj" fmla="val 842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981950" y="39338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C8A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056099" y="3967742"/>
            <a:ext cx="23269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F5F5DC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0464" y="4457700"/>
            <a:ext cx="1504912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یادگیری علائم میخی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58418" y="4818820"/>
            <a:ext cx="202805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آشنایی با واژه‌نامه‌ها و علوم پایه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91095" y="3743325"/>
            <a:ext cx="2524061" cy="1809749"/>
          </a:xfrm>
          <a:prstGeom prst="roundRect">
            <a:avLst>
              <a:gd name="adj" fmla="val 842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7257868" y="39338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C8A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332017" y="3967742"/>
            <a:ext cx="23269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F5F5DC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2484" y="4462688"/>
            <a:ext cx="140128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کپی‌برداری از متون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4828" y="4937882"/>
            <a:ext cx="231659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تکرار و تمرین بر روی متون استاندارد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76538" y="3743325"/>
            <a:ext cx="2524061" cy="1809749"/>
          </a:xfrm>
          <a:prstGeom prst="roundRect">
            <a:avLst>
              <a:gd name="adj" fmla="val 842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4552836" y="39338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C8A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626985" y="3967742"/>
            <a:ext cx="23269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F5F5DC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9469" y="4457700"/>
            <a:ext cx="1038199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تمرینات عملی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4850" y="4818820"/>
            <a:ext cx="173791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حسابداری و مسائل حقوقی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1980" y="3743325"/>
            <a:ext cx="2524061" cy="1809749"/>
          </a:xfrm>
          <a:prstGeom prst="roundRect">
            <a:avLst>
              <a:gd name="adj" fmla="val 8421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1828754" y="393382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C8A9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902903" y="3967742"/>
            <a:ext cx="23269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F5F5DC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24688" y="4462688"/>
            <a:ext cx="80817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خلق متون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68681" y="4818820"/>
            <a:ext cx="171066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تألیف متون ادبی و حماسی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6733" y="5848350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6327" y="6077278"/>
            <a:ext cx="342891" cy="2660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67113" y="6015486"/>
            <a:ext cx="5665269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 </a:t>
            </a:r>
            <a:r>
              <a:rPr sz="1315" b="0" smtClean="0">
                <a:solidFill>
                  <a:srgbClr val="001F3F"/>
                </a:solidFill>
              </a:rPr>
              <a:t>نهایی</a:t>
            </a:r>
            <a:r>
              <a:rPr lang="fa-IR" sz="1315" b="0" smtClean="0">
                <a:solidFill>
                  <a:srgbClr val="001F3F"/>
                </a:solidFill>
              </a:rPr>
              <a:t>‌:‌‌ ‌</a:t>
            </a:r>
            <a:r>
              <a:rPr sz="1315" b="0" smtClean="0">
                <a:solidFill>
                  <a:srgbClr val="001F3F"/>
                </a:solidFill>
              </a:rPr>
              <a:t>پرورش </a:t>
            </a:r>
            <a:r>
              <a:rPr sz="1315" b="0">
                <a:solidFill>
                  <a:srgbClr val="001F3F"/>
                </a:solidFill>
              </a:rPr>
              <a:t>کاتبانی با </a:t>
            </a:r>
            <a:r>
              <a:rPr sz="1315" b="1">
                <a:solidFill>
                  <a:srgbClr val="C8A951"/>
                </a:solidFill>
              </a:rPr>
              <a:t>سواد عالی</a:t>
            </a:r>
            <a:r>
              <a:rPr sz="1315" b="0">
                <a:solidFill>
                  <a:srgbClr val="001F3F"/>
                </a:solidFill>
              </a:rPr>
              <a:t> در زمینه </a:t>
            </a:r>
            <a:r>
              <a:rPr sz="1315" b="1">
                <a:solidFill>
                  <a:srgbClr val="C8A951"/>
                </a:solidFill>
              </a:rPr>
              <a:t>زبان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ریاضیات شصت‌تایی</a:t>
            </a:r>
            <a:r>
              <a:rPr sz="1315" b="0">
                <a:solidFill>
                  <a:srgbClr val="001F3F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83062" y="111061"/>
            <a:ext cx="5825569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اهداف هوشمندسازی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فردی‌سازی </a:t>
            </a:r>
            <a:r>
              <a:rPr sz="2392" b="1">
                <a:solidFill>
                  <a:srgbClr val="F5F5DC"/>
                </a:solidFill>
              </a:rPr>
              <a:t>و خلاقیت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01483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066680" y="1061800"/>
            <a:ext cx="338900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توسعه توانایی‌های فردی و تفکر خلاق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508405"/>
            <a:ext cx="10858228" cy="1371600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73897" y="1645960"/>
            <a:ext cx="3679149" cy="43492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اهداف کلیدی هوشمندسازی آموزش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730074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078508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اهداف این طرح شامل </a:t>
            </a:r>
            <a:r>
              <a:rPr sz="1315" b="1">
                <a:solidFill>
                  <a:srgbClr val="C8A951"/>
                </a:solidFill>
              </a:rPr>
              <a:t>فردی‌سازی فرآیند آموزش</a:t>
            </a:r>
            <a:r>
              <a:rPr sz="1315" b="0">
                <a:solidFill>
                  <a:srgbClr val="001F3F"/>
                </a:solidFill>
              </a:rPr>
              <a:t> و انطباق آن با سبک‌های یادگیری متفاوت دانش‌آموزان، و همچنین پرورش تفکر خلاق و روحیه پژوهشگری است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1095" y="3033270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483" y="3154495"/>
            <a:ext cx="428614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0258" y="3599505"/>
            <a:ext cx="136601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فردی‌سازی آموزش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9376" y="3982341"/>
            <a:ext cx="222682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انطباق با سبک‌های یادگیری متفاوت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3033270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19" y="3154495"/>
            <a:ext cx="257168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1566" y="3599505"/>
            <a:ext cx="82420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تفکر خلاق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8596" y="3982341"/>
            <a:ext cx="181966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پرورش نوآوری و ایده‌پردازی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91095" y="4526095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6582" y="4647319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91852" y="5092329"/>
            <a:ext cx="133235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روحیه پژوهشگری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0816" y="5475165"/>
            <a:ext cx="15439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تقویت کنجکاوی و کشف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4526095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220" y="4647319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35664" y="5092329"/>
            <a:ext cx="118647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یادگیری تطبیقی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8690" y="5475165"/>
            <a:ext cx="180042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بهبود مستمر فرآیند آموزش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6035375"/>
            <a:ext cx="10858228" cy="68406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6202495"/>
            <a:ext cx="342891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4736" y="6165291"/>
            <a:ext cx="10039099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رویکرد، دانش‌آموزان را برای </a:t>
            </a:r>
            <a:r>
              <a:rPr sz="1315" b="1">
                <a:solidFill>
                  <a:srgbClr val="C8A951"/>
                </a:solidFill>
              </a:rPr>
              <a:t>چالش‌های آینده</a:t>
            </a:r>
            <a:r>
              <a:rPr sz="1315" b="0">
                <a:solidFill>
                  <a:srgbClr val="001F3F"/>
                </a:solidFill>
              </a:rPr>
              <a:t> آماده می‌کند و توانایی‌های لازم برای موفقیت در </a:t>
            </a:r>
            <a:r>
              <a:rPr sz="1315" b="1">
                <a:solidFill>
                  <a:srgbClr val="C8A951"/>
                </a:solidFill>
              </a:rPr>
              <a:t>جهان دیجیتال</a:t>
            </a:r>
            <a:r>
              <a:rPr sz="1315" b="0">
                <a:solidFill>
                  <a:srgbClr val="001F3F"/>
                </a:solidFill>
              </a:rPr>
              <a:t> را در آن‌ها تقویت می‌نماید </a:t>
            </a:r>
          </a:p>
        </p:txBody>
      </p:sp>
    </p:spTree>
    <p:extLst>
      <p:ext uri="{BB962C8B-B14F-4D97-AF65-F5344CB8AC3E}">
        <p14:creationId xmlns:p14="http://schemas.microsoft.com/office/powerpoint/2010/main" val="2977253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066845" y="111061"/>
            <a:ext cx="6058004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هوش </a:t>
            </a:r>
            <a:r>
              <a:rPr sz="2392" b="1">
                <a:solidFill>
                  <a:srgbClr val="F5F5DC"/>
                </a:solidFill>
              </a:rPr>
              <a:t>مصنوعی در آموزش (AI in Education)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9674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185304" y="1256635"/>
            <a:ext cx="3270382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تغییر پارادایم توسط هوش مصنوعی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46596" y="2037560"/>
            <a:ext cx="3209468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آموزش با هوش مصنوعی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58228" y="2105024"/>
            <a:ext cx="333366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7128" y="2545087"/>
            <a:ext cx="929446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جدیدترین موج تحول، ادغام </a:t>
            </a:r>
            <a:r>
              <a:rPr sz="1315" b="1">
                <a:solidFill>
                  <a:srgbClr val="C8A951"/>
                </a:solidFill>
              </a:rPr>
              <a:t>هوش مصنوعی</a:t>
            </a:r>
            <a:r>
              <a:rPr sz="1315" b="0">
                <a:solidFill>
                  <a:srgbClr val="001F3F"/>
                </a:solidFill>
              </a:rPr>
              <a:t> در آموزش است که می‌تواند فرآیند یادگیری را به طور بی‌سابقه‌ای شخصی‌سازی کند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0484" y="3829050"/>
            <a:ext cx="342891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1823" y="4264535"/>
            <a:ext cx="87068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بازخورد آنی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3700" y="4647370"/>
            <a:ext cx="181645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ارزیابی فوری و دقیق عملکرد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451" y="3829050"/>
            <a:ext cx="304792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9902" y="4264535"/>
            <a:ext cx="151188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سیستم‌های خودآموز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700" y="4647370"/>
            <a:ext cx="172829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Intelligent Tutoring Systems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638550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8319" y="3829050"/>
            <a:ext cx="342891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63579" y="4264535"/>
            <a:ext cx="1301895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مسیریابی تطبیقی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5113" y="4647370"/>
            <a:ext cx="179882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شخصی‌سازی مسیر یادگیری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438774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772150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753548"/>
            <a:ext cx="9753356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هوش مصنوعی با ارائه </a:t>
            </a:r>
            <a:r>
              <a:rPr sz="1315" b="1">
                <a:solidFill>
                  <a:srgbClr val="C8A951"/>
                </a:solidFill>
              </a:rPr>
              <a:t>تجزیه و تحلیل داده‌های یادگیری</a:t>
            </a:r>
            <a:r>
              <a:rPr sz="1315" b="0">
                <a:solidFill>
                  <a:srgbClr val="001F3F"/>
                </a:solidFill>
              </a:rPr>
              <a:t>، امکان </a:t>
            </a:r>
            <a:r>
              <a:rPr sz="1315" b="1">
                <a:solidFill>
                  <a:srgbClr val="C8A951"/>
                </a:solidFill>
              </a:rPr>
              <a:t>شخصی‌سازی عمیق</a:t>
            </a:r>
            <a:r>
              <a:rPr sz="1315" b="0">
                <a:solidFill>
                  <a:srgbClr val="001F3F"/>
                </a:solidFill>
              </a:rPr>
              <a:t> و بهینه‌سازی فرآیند آموزش را فراهم می‌کند </a:t>
            </a:r>
          </a:p>
        </p:txBody>
      </p:sp>
    </p:spTree>
    <p:extLst>
      <p:ext uri="{BB962C8B-B14F-4D97-AF65-F5344CB8AC3E}">
        <p14:creationId xmlns:p14="http://schemas.microsoft.com/office/powerpoint/2010/main" val="2353916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92731" y="94583"/>
            <a:ext cx="6606232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نتیجه‌گیری‌:‌‌ ‌الگوهای تاریخی و تحولات پارادایمی (1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343016"/>
            <a:ext cx="10858228" cy="1352549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697702" y="1552642"/>
            <a:ext cx="3161378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از کاتب‌پروری تا شهروندپروری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647815"/>
            <a:ext cx="266693" cy="26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8609" y="2087878"/>
            <a:ext cx="786298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تاریخ آموزش نشان می‌دهد که هدف آموزش از </a:t>
            </a:r>
            <a:r>
              <a:rPr sz="1315" b="1">
                <a:solidFill>
                  <a:srgbClr val="C8A951"/>
                </a:solidFill>
              </a:rPr>
              <a:t>تربیت کاتبان فنی</a:t>
            </a:r>
            <a:r>
              <a:rPr sz="1315" b="0">
                <a:solidFill>
                  <a:srgbClr val="001F3F"/>
                </a:solidFill>
              </a:rPr>
              <a:t> به </a:t>
            </a:r>
            <a:r>
              <a:rPr sz="1315" b="1">
                <a:solidFill>
                  <a:srgbClr val="C8A951"/>
                </a:solidFill>
              </a:rPr>
              <a:t>تربیت شهروندان متفکر</a:t>
            </a:r>
            <a:r>
              <a:rPr sz="1315" b="0">
                <a:solidFill>
                  <a:srgbClr val="001F3F"/>
                </a:solidFill>
              </a:rPr>
              <a:t> تغییر کرده است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53276" y="3181341"/>
            <a:ext cx="2571685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7673" y="3371840"/>
            <a:ext cx="342891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8502" y="3807325"/>
            <a:ext cx="52123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سومر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411" y="4190161"/>
            <a:ext cx="104541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کاتب‌پروری فنی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91095" y="3181341"/>
            <a:ext cx="2571685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7868" y="3371840"/>
            <a:ext cx="428614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3159" y="3807325"/>
            <a:ext cx="90755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یونان و روم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9388" y="4190161"/>
            <a:ext cx="190462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شهروندان اخلاقی و حقوق‌دان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8914" y="3181341"/>
            <a:ext cx="2571685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687" y="3371840"/>
            <a:ext cx="428614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36178" y="3807325"/>
            <a:ext cx="94763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قرون وسطی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7995" y="4190161"/>
            <a:ext cx="106304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تربیت روحانیون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3181341"/>
            <a:ext cx="2571685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2080" y="3371840"/>
            <a:ext cx="390515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1287" y="3807325"/>
            <a:ext cx="85305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عصر مدرن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1904" y="4190161"/>
            <a:ext cx="186134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نیروی کار و شهروندان متفکر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4981566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82050" y="5172066"/>
            <a:ext cx="257168" cy="342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57969" y="5148702"/>
            <a:ext cx="583358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تحول، بازتابی از </a:t>
            </a:r>
            <a:r>
              <a:rPr sz="1315" b="1">
                <a:solidFill>
                  <a:srgbClr val="C8A951"/>
                </a:solidFill>
              </a:rPr>
              <a:t>تغییر نیازهای جامعه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تحولات فلسفی</a:t>
            </a:r>
            <a:r>
              <a:rPr sz="1315" b="0">
                <a:solidFill>
                  <a:srgbClr val="001F3F"/>
                </a:solidFill>
              </a:rPr>
              <a:t> در طول تاریخ است </a:t>
            </a:r>
          </a:p>
        </p:txBody>
      </p:sp>
    </p:spTree>
    <p:extLst>
      <p:ext uri="{BB962C8B-B14F-4D97-AF65-F5344CB8AC3E}">
        <p14:creationId xmlns:p14="http://schemas.microsoft.com/office/powerpoint/2010/main" val="209903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57465" y="94583"/>
            <a:ext cx="6676764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نتیجه‌گیری‌:‌‌ ‌الگوهای تاریخی و تحولات پارادایمی (2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181100"/>
            <a:ext cx="10858228" cy="1188028"/>
          </a:xfrm>
          <a:prstGeom prst="roundRect">
            <a:avLst>
              <a:gd name="adj" fmla="val 16901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455655" y="1349162"/>
            <a:ext cx="3597395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تحول در مبانی فلسفی و روانشناسی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444336"/>
            <a:ext cx="266693" cy="26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759" y="1759701"/>
            <a:ext cx="852983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تحولات در مبانی فلسفی و روانشناسی، تأکید را از </a:t>
            </a:r>
            <a:r>
              <a:rPr sz="1315" b="1">
                <a:solidFill>
                  <a:srgbClr val="C8A951"/>
                </a:solidFill>
              </a:rPr>
              <a:t>حافظه‌محوری</a:t>
            </a:r>
            <a:r>
              <a:rPr sz="1315" b="0">
                <a:solidFill>
                  <a:srgbClr val="001F3F"/>
                </a:solidFill>
              </a:rPr>
              <a:t> به </a:t>
            </a:r>
            <a:r>
              <a:rPr sz="1315" b="1">
                <a:solidFill>
                  <a:srgbClr val="C8A951"/>
                </a:solidFill>
              </a:rPr>
              <a:t>یادگیری تجربه‌محور</a:t>
            </a:r>
            <a:r>
              <a:rPr sz="1315" b="0">
                <a:solidFill>
                  <a:srgbClr val="001F3F"/>
                </a:solidFill>
              </a:rPr>
              <a:t> و رشد محور منتقل کرده است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095" y="2552697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5632" y="2660067"/>
            <a:ext cx="304792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75584" y="3105077"/>
            <a:ext cx="76488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روشنگری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8762" y="3487911"/>
            <a:ext cx="202805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تغییر نگرش به دانش و یادگیری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733" y="2552697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894" y="2660067"/>
            <a:ext cx="219069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5664" y="3105077"/>
            <a:ext cx="118647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روانشناسی رشد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5427" y="3487911"/>
            <a:ext cx="178600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پیاژه و مراحل شناختی کودک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1095" y="4063706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8483" y="4171076"/>
            <a:ext cx="428614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52293" y="4616086"/>
            <a:ext cx="82099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عمل‌گرایی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2426" y="4998921"/>
            <a:ext cx="196072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دیویی و یادگیری از طریق عمل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4063706"/>
            <a:ext cx="5333866" cy="1371600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4121" y="4171076"/>
            <a:ext cx="428614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69422" y="4616086"/>
            <a:ext cx="93801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ساخت‌گرایی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98940" y="4998921"/>
            <a:ext cx="187897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یادنده به عنوان سازنده دانش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5596366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82050" y="5929742"/>
            <a:ext cx="257168" cy="342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476" y="5911140"/>
            <a:ext cx="9839079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تحولات، </a:t>
            </a:r>
            <a:r>
              <a:rPr sz="1315" b="1">
                <a:solidFill>
                  <a:srgbClr val="C8A951"/>
                </a:solidFill>
              </a:rPr>
              <a:t>پارادایم آموزشی</a:t>
            </a:r>
            <a:r>
              <a:rPr sz="1315" b="0">
                <a:solidFill>
                  <a:srgbClr val="001F3F"/>
                </a:solidFill>
              </a:rPr>
              <a:t> را از انتقال صرف دانش به </a:t>
            </a:r>
            <a:r>
              <a:rPr sz="1315" b="1">
                <a:solidFill>
                  <a:srgbClr val="C8A951"/>
                </a:solidFill>
              </a:rPr>
              <a:t>توسعه توانایی‌های شناختی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یادگیری مادام‌العمر</a:t>
            </a:r>
            <a:r>
              <a:rPr sz="1315" b="0">
                <a:solidFill>
                  <a:srgbClr val="001F3F"/>
                </a:solidFill>
              </a:rPr>
              <a:t> تغییر داده است </a:t>
            </a:r>
          </a:p>
        </p:txBody>
      </p:sp>
    </p:spTree>
    <p:extLst>
      <p:ext uri="{BB962C8B-B14F-4D97-AF65-F5344CB8AC3E}">
        <p14:creationId xmlns:p14="http://schemas.microsoft.com/office/powerpoint/2010/main" val="1052858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860057" y="94582"/>
            <a:ext cx="6471580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نتیجه‌گیری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آموزش </a:t>
            </a:r>
            <a:r>
              <a:rPr sz="2392" b="1">
                <a:solidFill>
                  <a:srgbClr val="F5F5DC"/>
                </a:solidFill>
              </a:rPr>
              <a:t>در </a:t>
            </a:r>
            <a:r>
              <a:rPr sz="2392" b="1" smtClean="0">
                <a:solidFill>
                  <a:srgbClr val="F5F5DC"/>
                </a:solidFill>
              </a:rPr>
              <a:t>ایران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از </a:t>
            </a:r>
            <a:r>
              <a:rPr sz="2392" b="1">
                <a:solidFill>
                  <a:srgbClr val="F5F5DC"/>
                </a:solidFill>
              </a:rPr>
              <a:t>سنت به مدرنیته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830981" y="1390727"/>
            <a:ext cx="3138936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تعامل سنت و مدرنیته در ایران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1485900"/>
            <a:ext cx="266693" cy="266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476" y="1945172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تاریخ ایران، یک روند خطی نیست، بلکه </a:t>
            </a:r>
            <a:r>
              <a:rPr sz="1315" b="1">
                <a:solidFill>
                  <a:srgbClr val="C8A951"/>
                </a:solidFill>
              </a:rPr>
              <a:t>تلفیقی از سنت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اقتباس از مدرنیته</a:t>
            </a:r>
            <a:r>
              <a:rPr sz="1315" b="0">
                <a:solidFill>
                  <a:srgbClr val="001F3F"/>
                </a:solidFill>
              </a:rPr>
              <a:t> است که همواره در حال تطبیق با چالش‌های داخلی و خارجی بوده است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38719" y="3083963"/>
            <a:ext cx="5286242" cy="2390774"/>
          </a:xfrm>
          <a:prstGeom prst="roundRect">
            <a:avLst>
              <a:gd name="adj" fmla="val 9561"/>
            </a:avLst>
          </a:prstGeom>
          <a:solidFill>
            <a:srgbClr val="800020">
              <a:alpha val="8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6327" y="3322088"/>
            <a:ext cx="342891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19400" y="3290662"/>
            <a:ext cx="53405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800020"/>
                </a:solidFill>
              </a:rPr>
              <a:t>سنت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6838" y="3909972"/>
            <a:ext cx="1255600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975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مکتب‌خانه‌ها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7773" y="4007887"/>
            <a:ext cx="171445" cy="171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6838" y="4338597"/>
            <a:ext cx="1042401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975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نظامیه‌ها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7773" y="4436512"/>
            <a:ext cx="171445" cy="171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6838" y="4767222"/>
            <a:ext cx="1459182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975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حوزه‌های علمیه 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7773" y="4865137"/>
            <a:ext cx="171445" cy="17145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66733" y="3083963"/>
            <a:ext cx="5286242" cy="2390774"/>
          </a:xfrm>
          <a:prstGeom prst="roundRect">
            <a:avLst>
              <a:gd name="adj" fmla="val 9561"/>
            </a:avLst>
          </a:prstGeom>
          <a:solidFill>
            <a:srgbClr val="800020">
              <a:alpha val="8000"/>
            </a:srgbClr>
          </a:solidFill>
          <a:ln w="4127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341" y="3322088"/>
            <a:ext cx="342891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35817" y="3290662"/>
            <a:ext cx="74565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01F3F"/>
                </a:solidFill>
              </a:rPr>
              <a:t>مدرنیته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852" y="3909972"/>
            <a:ext cx="1060034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975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دارالفنون 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787" y="4007887"/>
            <a:ext cx="171445" cy="1714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4852" y="4338597"/>
            <a:ext cx="1369414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975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دانشگاه تهران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787" y="4436512"/>
            <a:ext cx="171445" cy="171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4852" y="4767222"/>
            <a:ext cx="1476815" cy="367280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975"/>
              </a:spcAft>
            </a:pPr>
            <a:r>
              <a:rPr sz="1196" b="0">
                <a:solidFill>
                  <a:srgbClr val="001F3F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01F3F"/>
                </a:solidFill>
              </a:rPr>
              <a:t> آموزش دیجیتال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5787" y="4865137"/>
            <a:ext cx="171445" cy="17145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66733" y="5664952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0604" y="5998326"/>
            <a:ext cx="428614" cy="342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2476" y="5845072"/>
            <a:ext cx="9667633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این تلفیق، </a:t>
            </a:r>
            <a:r>
              <a:rPr sz="1315" b="1">
                <a:solidFill>
                  <a:srgbClr val="C8A951"/>
                </a:solidFill>
              </a:rPr>
              <a:t>هویت آموزشی</a:t>
            </a:r>
            <a:r>
              <a:rPr sz="1315" b="0">
                <a:solidFill>
                  <a:srgbClr val="001F3F"/>
                </a:solidFill>
              </a:rPr>
              <a:t> منحصر به فردی را شکل داده که هم به ریشه‌های فرهنگی وفادار است و هم از دستاوردهای جهانی بهره می‌برد </a:t>
            </a:r>
          </a:p>
        </p:txBody>
      </p:sp>
    </p:spTree>
    <p:extLst>
      <p:ext uri="{BB962C8B-B14F-4D97-AF65-F5344CB8AC3E}">
        <p14:creationId xmlns:p14="http://schemas.microsoft.com/office/powerpoint/2010/main" val="369320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00100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92016" y="111060"/>
            <a:ext cx="4807663" cy="57797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392" b="1" smtClean="0">
                <a:solidFill>
                  <a:srgbClr val="F5F5DC"/>
                </a:solidFill>
              </a:rPr>
              <a:t>نکته</a:t>
            </a:r>
            <a:r>
              <a:rPr sz="2392" b="1" smtClean="0">
                <a:solidFill>
                  <a:srgbClr val="F5F5DC"/>
                </a:solidFill>
              </a:rPr>
              <a:t> پایانی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چشم‌انداز </a:t>
            </a:r>
            <a:r>
              <a:rPr sz="2392" b="1">
                <a:solidFill>
                  <a:srgbClr val="F5F5DC"/>
                </a:solidFill>
              </a:rPr>
              <a:t>آینده آموزش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81099"/>
            <a:ext cx="10858228" cy="352424"/>
          </a:xfrm>
          <a:prstGeom prst="roundRect">
            <a:avLst>
              <a:gd name="adj" fmla="val 108108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302733" y="1214205"/>
            <a:ext cx="409753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همگرایی جهانی، دیجیتال و شخصی‌سازی‌شده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771650"/>
            <a:ext cx="10858228" cy="1685925"/>
          </a:xfrm>
          <a:prstGeom prst="roundRect">
            <a:avLst>
              <a:gd name="adj" fmla="val 13559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4743" y="2082343"/>
            <a:ext cx="3105274" cy="45704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730"/>
              </a:lnSpc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آینده </a:t>
            </a:r>
            <a:r>
              <a:rPr sz="1674" b="1" smtClean="0">
                <a:solidFill>
                  <a:srgbClr val="800020"/>
                </a:solidFill>
              </a:rPr>
              <a:t>آموزش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روندهای </a:t>
            </a:r>
            <a:r>
              <a:rPr sz="1674" b="1">
                <a:solidFill>
                  <a:srgbClr val="800020"/>
                </a:solidFill>
              </a:rPr>
              <a:t>کلیدی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4901" y="2201144"/>
            <a:ext cx="266693" cy="266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683199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آینده آموزش به سمت </a:t>
            </a:r>
            <a:r>
              <a:rPr sz="1315" b="1">
                <a:solidFill>
                  <a:srgbClr val="C8A951"/>
                </a:solidFill>
              </a:rPr>
              <a:t>جهانی‌شدن بیشتر</a:t>
            </a:r>
            <a:r>
              <a:rPr sz="1315" b="0">
                <a:solidFill>
                  <a:srgbClr val="001F3F"/>
                </a:solidFill>
              </a:rPr>
              <a:t>، تسلط </a:t>
            </a:r>
            <a:r>
              <a:rPr sz="1315" b="1">
                <a:solidFill>
                  <a:srgbClr val="C8A951"/>
                </a:solidFill>
              </a:rPr>
              <a:t>مهارت‌های دیجیتال</a:t>
            </a:r>
            <a:r>
              <a:rPr sz="1315" b="0">
                <a:solidFill>
                  <a:srgbClr val="001F3F"/>
                </a:solidFill>
              </a:rPr>
              <a:t> و افزایش </a:t>
            </a:r>
            <a:r>
              <a:rPr sz="1315" b="1">
                <a:solidFill>
                  <a:srgbClr val="C8A951"/>
                </a:solidFill>
              </a:rPr>
              <a:t>فردی‌سازی</a:t>
            </a:r>
            <a:r>
              <a:rPr sz="1315" b="0">
                <a:solidFill>
                  <a:srgbClr val="001F3F"/>
                </a:solidFill>
              </a:rPr>
              <a:t> مبتنی بر فناوری‌های تحول‌آفرین خواهد رفت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9374" y="3726001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0484" y="3916501"/>
            <a:ext cx="342891" cy="342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89539" y="4361511"/>
            <a:ext cx="117525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همگرایی جهانی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1546" y="4744347"/>
            <a:ext cx="206171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استانداردهای آموزشی بین‌المللی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52816" y="3726001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302" y="3916501"/>
            <a:ext cx="428614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57911" y="4361511"/>
            <a:ext cx="107587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تسلط دیجیتال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9108" y="4744347"/>
            <a:ext cx="193347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ادغام عمیق فناوری در آموزش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3726001"/>
            <a:ext cx="3495587" cy="1514475"/>
          </a:xfrm>
          <a:prstGeom prst="roundRect">
            <a:avLst>
              <a:gd name="adj" fmla="val 10062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0219" y="3916501"/>
            <a:ext cx="428614" cy="342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89602" y="4361511"/>
            <a:ext cx="84984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فردی‌سازی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5044" y="4744347"/>
            <a:ext cx="229896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یادگیری تطبیقی و شخصی‌سازی شده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535752"/>
            <a:ext cx="10858228" cy="1009649"/>
          </a:xfrm>
          <a:prstGeom prst="roundRect">
            <a:avLst>
              <a:gd name="adj" fmla="val 22641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5869127"/>
            <a:ext cx="342891" cy="342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476" y="5715873"/>
            <a:ext cx="9753356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فناوری‌های تحول‌آفرین مانند </a:t>
            </a:r>
            <a:r>
              <a:rPr sz="1315" b="1">
                <a:solidFill>
                  <a:srgbClr val="C8A951"/>
                </a:solidFill>
              </a:rPr>
              <a:t>هوش مصنوعی</a:t>
            </a:r>
            <a:r>
              <a:rPr sz="1315" b="0">
                <a:solidFill>
                  <a:srgbClr val="001F3F"/>
                </a:solidFill>
              </a:rPr>
              <a:t>، </a:t>
            </a:r>
            <a:r>
              <a:rPr sz="1315" b="1">
                <a:solidFill>
                  <a:srgbClr val="C8A951"/>
                </a:solidFill>
              </a:rPr>
              <a:t>یادگیری ماشین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واقعیت مجازی</a:t>
            </a:r>
            <a:r>
              <a:rPr sz="1315" b="0">
                <a:solidFill>
                  <a:srgbClr val="001F3F"/>
                </a:solidFill>
              </a:rPr>
              <a:t>، نقش محوری در شکل‌دهی به آینده آموزش خواهند داشت </a:t>
            </a:r>
          </a:p>
        </p:txBody>
      </p:sp>
    </p:spTree>
    <p:extLst>
      <p:ext uri="{BB962C8B-B14F-4D97-AF65-F5344CB8AC3E}">
        <p14:creationId xmlns:p14="http://schemas.microsoft.com/office/powerpoint/2010/main" val="3534299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87020" y="170117"/>
            <a:ext cx="5017656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نظام آموزشی مصر باستان    (2500 ق.م</a:t>
            </a:r>
            <a:r>
              <a:rPr lang="fa-IR" sz="2392" b="1" smtClean="0">
                <a:solidFill>
                  <a:srgbClr val="F5F5DC"/>
                </a:solidFill>
              </a:rPr>
              <a:t>)</a:t>
            </a:r>
            <a:endParaRPr lang="fa-IR" sz="2392" b="1">
              <a:solidFill>
                <a:srgbClr val="F5F5D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733" y="125730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54750" y="1301331"/>
            <a:ext cx="1470211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1">
                <a:solidFill>
                  <a:srgbClr val="F5F5DC"/>
                </a:solidFill>
              </a:rPr>
              <a:t>دوران فرعونیان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5737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12083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مدارس </a:t>
            </a:r>
            <a:r>
              <a:rPr sz="1674" b="1" smtClean="0">
                <a:solidFill>
                  <a:srgbClr val="800020"/>
                </a:solidFill>
              </a:rPr>
              <a:t>کاتبان</a:t>
            </a:r>
            <a:r>
              <a:rPr lang="fa-IR" sz="1674" b="1" smtClean="0">
                <a:solidFill>
                  <a:srgbClr val="800020"/>
                </a:solidFill>
              </a:rPr>
              <a:t>‌:‌‌ ‌</a:t>
            </a:r>
            <a:r>
              <a:rPr sz="1674" b="1" smtClean="0">
                <a:solidFill>
                  <a:srgbClr val="800020"/>
                </a:solidFill>
              </a:rPr>
              <a:t>در </a:t>
            </a:r>
            <a:r>
              <a:rPr sz="1674" b="1">
                <a:solidFill>
                  <a:srgbClr val="800020"/>
                </a:solidFill>
              </a:rPr>
              <a:t>خدمت نظام اداری فرعونی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202180"/>
            <a:ext cx="228594" cy="205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640498"/>
            <a:ext cx="10239119" cy="70070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مدارس کاتبان در مصر باستان، اغلب در </a:t>
            </a:r>
            <a:r>
              <a:rPr sz="1315" b="1">
                <a:solidFill>
                  <a:srgbClr val="C8A951"/>
                </a:solidFill>
              </a:rPr>
              <a:t>جوار معابد</a:t>
            </a:r>
            <a:r>
              <a:rPr sz="1315" b="0">
                <a:solidFill>
                  <a:srgbClr val="001F3F"/>
                </a:solidFill>
              </a:rPr>
              <a:t> یا </a:t>
            </a:r>
            <a:r>
              <a:rPr sz="1315" b="1">
                <a:solidFill>
                  <a:srgbClr val="C8A951"/>
                </a:solidFill>
              </a:rPr>
              <a:t>کاخ‌ها</a:t>
            </a:r>
            <a:r>
              <a:rPr sz="1315" b="0">
                <a:solidFill>
                  <a:srgbClr val="001F3F"/>
                </a:solidFill>
              </a:rPr>
              <a:t> مستقر بودند و وظیفه اصلی آن‌ها تربیت نیروی متخصص برای خدمت در ساختار پیچیده دولتی و مذهبی بود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265229"/>
            <a:ext cx="342891" cy="289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1043" y="4729387"/>
            <a:ext cx="47795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مکان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7205" y="5085519"/>
            <a:ext cx="158562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معابد و کاخ‌های سلطنتی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277053"/>
            <a:ext cx="342891" cy="2660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1352" y="4729387"/>
            <a:ext cx="85946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هدف اصلی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2855" y="5085519"/>
            <a:ext cx="181645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تربیت نیروی متخصص اداری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4048124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318437"/>
            <a:ext cx="342891" cy="183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90600" y="4729387"/>
            <a:ext cx="97167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دانش‌آموزان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8778" y="5085519"/>
            <a:ext cx="163531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فرزندان نخبگان و مقامات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886602" y="5867399"/>
            <a:ext cx="2562160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6039264"/>
            <a:ext cx="266693" cy="208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80754" y="6005445"/>
            <a:ext cx="915572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مالیات‌نویسی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2045" y="5867399"/>
            <a:ext cx="2562160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4641" y="6039264"/>
            <a:ext cx="266693" cy="2087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64357" y="6005445"/>
            <a:ext cx="617413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معماری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57488" y="5867399"/>
            <a:ext cx="2562160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10084" y="6030567"/>
            <a:ext cx="266693" cy="2261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74697" y="6005445"/>
            <a:ext cx="992516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مدیریت آبیاری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2931" y="5867399"/>
            <a:ext cx="2562160" cy="552450"/>
          </a:xfrm>
          <a:prstGeom prst="roundRect">
            <a:avLst>
              <a:gd name="adj" fmla="val 2758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95527" y="6030567"/>
            <a:ext cx="266693" cy="2261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46327" y="6005445"/>
            <a:ext cx="1106329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ثبت اسناد دولتی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60996" y="170117"/>
            <a:ext cx="546970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392" b="1" smtClean="0">
                <a:solidFill>
                  <a:srgbClr val="F5F5DC"/>
                </a:solidFill>
              </a:rPr>
              <a:t>آموزش </a:t>
            </a:r>
            <a:r>
              <a:rPr sz="2392" b="1">
                <a:solidFill>
                  <a:srgbClr val="F5F5DC"/>
                </a:solidFill>
              </a:rPr>
              <a:t>تخصصی در </a:t>
            </a:r>
            <a:r>
              <a:rPr sz="2392" b="1" smtClean="0">
                <a:solidFill>
                  <a:srgbClr val="F5F5DC"/>
                </a:solidFill>
              </a:rPr>
              <a:t>مصر</a:t>
            </a:r>
            <a:r>
              <a:rPr lang="fa-IR" sz="2392" b="1" smtClean="0">
                <a:solidFill>
                  <a:srgbClr val="F5F5DC"/>
                </a:solidFill>
              </a:rPr>
              <a:t>‌:‌‌ ‌</a:t>
            </a:r>
            <a:r>
              <a:rPr sz="2392" b="1" smtClean="0">
                <a:solidFill>
                  <a:srgbClr val="F5F5DC"/>
                </a:solidFill>
              </a:rPr>
              <a:t>فراتر </a:t>
            </a:r>
            <a:r>
              <a:rPr sz="2392" b="1">
                <a:solidFill>
                  <a:srgbClr val="F5F5DC"/>
                </a:solidFill>
              </a:rPr>
              <a:t>از نوشتار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1371600"/>
          </a:xfrm>
          <a:prstGeom prst="roundRect">
            <a:avLst>
              <a:gd name="adj" fmla="val 16666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52476" y="1463607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برنامه‌های پیشرفته و تخصصی کاتبان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1559242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0074" y="1946092"/>
            <a:ext cx="7519944" cy="38260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آموزش در مصر باستان به </a:t>
            </a:r>
            <a:r>
              <a:rPr sz="1315" b="1">
                <a:solidFill>
                  <a:srgbClr val="C8A951"/>
                </a:solidFill>
              </a:rPr>
              <a:t>دو سطح</a:t>
            </a:r>
            <a:r>
              <a:rPr sz="1315" b="0">
                <a:solidFill>
                  <a:srgbClr val="001F3F"/>
                </a:solidFill>
              </a:rPr>
              <a:t> تقسیم </a:t>
            </a:r>
            <a:r>
              <a:rPr sz="1315" b="0" smtClean="0">
                <a:solidFill>
                  <a:srgbClr val="001F3F"/>
                </a:solidFill>
              </a:rPr>
              <a:t>می‌شد</a:t>
            </a:r>
            <a:r>
              <a:rPr lang="fa-IR" sz="1315" b="0" smtClean="0">
                <a:solidFill>
                  <a:srgbClr val="001F3F"/>
                </a:solidFill>
              </a:rPr>
              <a:t>‌:‌‌ ‌</a:t>
            </a:r>
            <a:r>
              <a:rPr sz="1315" b="0" smtClean="0">
                <a:solidFill>
                  <a:srgbClr val="001F3F"/>
                </a:solidFill>
              </a:rPr>
              <a:t>دوره </a:t>
            </a:r>
            <a:r>
              <a:rPr sz="1315" b="0">
                <a:solidFill>
                  <a:srgbClr val="001F3F"/>
                </a:solidFill>
              </a:rPr>
              <a:t>ابتدایی (حدود ۴ سال) و سطوح بالاتر تخصصی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095" y="2870575"/>
            <a:ext cx="5238619" cy="1123949"/>
          </a:xfrm>
          <a:prstGeom prst="roundRect">
            <a:avLst>
              <a:gd name="adj" fmla="val 13559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286895" y="3071182"/>
            <a:ext cx="1047017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1F3F"/>
                </a:solidFill>
              </a:rPr>
              <a:t>دوره ابتدایی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46" y="3498396"/>
            <a:ext cx="238071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تمرکز بر مبانی هیروگلیف و متون ادبی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980" y="2870575"/>
            <a:ext cx="5238619" cy="1123949"/>
          </a:xfrm>
          <a:prstGeom prst="roundRect">
            <a:avLst>
              <a:gd name="adj" fmla="val 13559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868201" y="3071182"/>
            <a:ext cx="1026178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315" b="1">
                <a:solidFill>
                  <a:srgbClr val="001F3F"/>
                </a:solidFill>
              </a:rPr>
              <a:t>سطوح بالاتر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5171" y="3498396"/>
            <a:ext cx="255223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آموزش‌های تخصصی در رشته‌های مختلف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14917" y="4280276"/>
            <a:ext cx="5210044" cy="590549"/>
          </a:xfrm>
          <a:prstGeom prst="roundRect">
            <a:avLst>
              <a:gd name="adj" fmla="val 2580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7298" y="4445131"/>
            <a:ext cx="304792" cy="260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92877" y="4428139"/>
            <a:ext cx="48917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نجوم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33" y="4280276"/>
            <a:ext cx="5210044" cy="590549"/>
          </a:xfrm>
          <a:prstGeom prst="roundRect">
            <a:avLst>
              <a:gd name="adj" fmla="val 2580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114" y="4493489"/>
            <a:ext cx="304792" cy="1641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04957" y="4428139"/>
            <a:ext cx="162890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a-IR" sz="1196" b="0" smtClean="0">
                <a:solidFill>
                  <a:srgbClr val="001F3F"/>
                </a:solidFill>
              </a:rPr>
              <a:t> </a:t>
            </a:r>
            <a:r>
              <a:rPr sz="1196" b="0" smtClean="0">
                <a:solidFill>
                  <a:srgbClr val="001F3F"/>
                </a:solidFill>
              </a:rPr>
              <a:t>هندسه (</a:t>
            </a:r>
            <a:r>
              <a:rPr lang="fa-IR" sz="1196" b="0" smtClean="0">
                <a:solidFill>
                  <a:srgbClr val="001F3F"/>
                </a:solidFill>
              </a:rPr>
              <a:t> </a:t>
            </a:r>
            <a:r>
              <a:rPr sz="1196" b="0" smtClean="0">
                <a:solidFill>
                  <a:srgbClr val="001F3F"/>
                </a:solidFill>
              </a:rPr>
              <a:t>نقشه‌برداری)</a:t>
            </a:r>
            <a:endParaRPr sz="1196" b="0">
              <a:solidFill>
                <a:srgbClr val="001F3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14917" y="5013701"/>
            <a:ext cx="5210044" cy="590549"/>
          </a:xfrm>
          <a:prstGeom prst="roundRect">
            <a:avLst>
              <a:gd name="adj" fmla="val 2580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7298" y="5191745"/>
            <a:ext cx="304792" cy="2344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90899" y="5161564"/>
            <a:ext cx="6911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ریاضیات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5013701"/>
            <a:ext cx="5210044" cy="590549"/>
          </a:xfrm>
          <a:prstGeom prst="roundRect">
            <a:avLst>
              <a:gd name="adj" fmla="val 25806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114" y="5178556"/>
            <a:ext cx="304792" cy="2608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42101" y="5161564"/>
            <a:ext cx="59176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01F3F"/>
                </a:solidFill>
              </a:rPr>
              <a:t>پزشکی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6733" y="5923691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001F3F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327" y="6152620"/>
            <a:ext cx="342891" cy="2660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81470" y="6100353"/>
            <a:ext cx="5197192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هدف </a:t>
            </a:r>
            <a:r>
              <a:rPr sz="1315" b="0" smtClean="0">
                <a:solidFill>
                  <a:srgbClr val="001F3F"/>
                </a:solidFill>
              </a:rPr>
              <a:t>نهایی</a:t>
            </a:r>
            <a:r>
              <a:rPr lang="fa-IR" sz="1315" b="0" smtClean="0">
                <a:solidFill>
                  <a:srgbClr val="001F3F"/>
                </a:solidFill>
              </a:rPr>
              <a:t>‌:‌‌ ‌</a:t>
            </a:r>
            <a:r>
              <a:rPr sz="1315" b="0" smtClean="0">
                <a:solidFill>
                  <a:srgbClr val="001F3F"/>
                </a:solidFill>
              </a:rPr>
              <a:t>تولید </a:t>
            </a:r>
            <a:r>
              <a:rPr sz="1315" b="1">
                <a:solidFill>
                  <a:srgbClr val="C8A951"/>
                </a:solidFill>
              </a:rPr>
              <a:t>مدیران فنی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دیوانی کارآمد</a:t>
            </a:r>
            <a:r>
              <a:rPr sz="1315" b="0">
                <a:solidFill>
                  <a:srgbClr val="001F3F"/>
                </a:solidFill>
              </a:rPr>
              <a:t> برای امپراتوری فرعونی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19149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96739" y="170117"/>
            <a:ext cx="659821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>
                <a:solidFill>
                  <a:srgbClr val="F5F5DC"/>
                </a:solidFill>
              </a:rPr>
              <a:t>آغاز آموزش رسمی در تمدن ایلام   (حدود2500 ق.م)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00150"/>
            <a:ext cx="10858228" cy="361950"/>
          </a:xfrm>
          <a:prstGeom prst="roundRect">
            <a:avLst>
              <a:gd name="adj" fmla="val 105263"/>
            </a:avLst>
          </a:prstGeom>
          <a:solidFill>
            <a:srgbClr val="8000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8775554" y="1202616"/>
            <a:ext cx="2749407" cy="35702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625"/>
              </a:spcAft>
            </a:pPr>
            <a:r>
              <a:rPr sz="1600" b="0">
                <a:solidFill>
                  <a:srgbClr val="F5F5DC"/>
                </a:solidFill>
              </a:rPr>
              <a:t>تمدن </a:t>
            </a:r>
            <a:r>
              <a:rPr sz="1600" b="0" smtClean="0">
                <a:solidFill>
                  <a:srgbClr val="F5F5DC"/>
                </a:solidFill>
              </a:rPr>
              <a:t>ایلام</a:t>
            </a:r>
            <a:r>
              <a:rPr lang="fa-IR" sz="1600" b="0" smtClean="0">
                <a:solidFill>
                  <a:srgbClr val="F5F5DC"/>
                </a:solidFill>
              </a:rPr>
              <a:t> ـ </a:t>
            </a:r>
            <a:r>
              <a:rPr sz="1600" b="0" smtClean="0">
                <a:solidFill>
                  <a:srgbClr val="F5F5DC"/>
                </a:solidFill>
              </a:rPr>
              <a:t>شوش </a:t>
            </a:r>
            <a:r>
              <a:rPr sz="1600" b="0">
                <a:solidFill>
                  <a:srgbClr val="F5F5DC"/>
                </a:solidFill>
              </a:rPr>
              <a:t>و خوزستان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33" y="1800225"/>
            <a:ext cx="10858228" cy="1704975"/>
          </a:xfrm>
          <a:prstGeom prst="roundRect">
            <a:avLst>
              <a:gd name="adj" fmla="val 13407"/>
            </a:avLst>
          </a:prstGeom>
          <a:solidFill>
            <a:srgbClr val="001F3F">
              <a:alpha val="5000"/>
            </a:srgbClr>
          </a:solidFill>
          <a:ln w="41275">
            <a:solidFill>
              <a:srgbClr val="8000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952476" y="2063682"/>
            <a:ext cx="10239119" cy="36843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800020"/>
                </a:solidFill>
              </a:rPr>
              <a:t> </a:t>
            </a:r>
            <a:r>
              <a:rPr sz="1104"/>
              <a:t>  </a:t>
            </a:r>
            <a:r>
              <a:rPr sz="1674" b="1">
                <a:solidFill>
                  <a:srgbClr val="800020"/>
                </a:solidFill>
              </a:rPr>
              <a:t> تأسیس مراکز آموزشی در فلات ایران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165032"/>
            <a:ext cx="228594" cy="165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2476" y="2730824"/>
            <a:ext cx="10239119" cy="40575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همگام با تحولات بین‌النهرین، در تمدن ایلام، آموزش رسمی با هدف </a:t>
            </a:r>
            <a:r>
              <a:rPr sz="1315" b="1">
                <a:solidFill>
                  <a:srgbClr val="C8A951"/>
                </a:solidFill>
              </a:rPr>
              <a:t>تربیت کاتبان</a:t>
            </a:r>
            <a:r>
              <a:rPr sz="1315" b="0">
                <a:solidFill>
                  <a:srgbClr val="001F3F"/>
                </a:solidFill>
              </a:rPr>
              <a:t> و </a:t>
            </a:r>
            <a:r>
              <a:rPr sz="1315" b="1">
                <a:solidFill>
                  <a:srgbClr val="C8A951"/>
                </a:solidFill>
              </a:rPr>
              <a:t>دیوان‌نویسان</a:t>
            </a:r>
            <a:r>
              <a:rPr sz="1315" b="0">
                <a:solidFill>
                  <a:srgbClr val="001F3F"/>
                </a:solidFill>
              </a:rPr>
              <a:t> برای امور حکومتی و اقتصادی شکل گرفت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00799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1435" y="4198554"/>
            <a:ext cx="342891" cy="289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72699" y="4662713"/>
            <a:ext cx="885115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مراکز اصلی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6459" y="5018845"/>
            <a:ext cx="160806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شوش و مناطق خوزستان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139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025" y="4210378"/>
            <a:ext cx="342891" cy="2660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3550" y="4662713"/>
            <a:ext cx="99411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هدف آموزش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8493" y="5018845"/>
            <a:ext cx="173470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تأمین نیروی اداری حکومت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1980" y="3981449"/>
            <a:ext cx="3428914" cy="1533525"/>
          </a:xfrm>
          <a:prstGeom prst="roundRect">
            <a:avLst>
              <a:gd name="adj" fmla="val 9937"/>
            </a:avLst>
          </a:prstGeom>
          <a:solidFill>
            <a:srgbClr val="800020">
              <a:alpha val="8000"/>
            </a:srgbClr>
          </a:solidFill>
          <a:ln w="24765">
            <a:solidFill>
              <a:srgbClr val="C8A9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616" y="4198554"/>
            <a:ext cx="342891" cy="2896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57328" y="4657725"/>
            <a:ext cx="124774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1F3F"/>
                </a:solidFill>
              </a:rPr>
              <a:t>سیستم نوشتاری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97953" y="5018845"/>
            <a:ext cx="76649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01F3F"/>
                </a:solidFill>
              </a:rPr>
              <a:t>خط ایلامی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6733" y="5810249"/>
            <a:ext cx="10858228" cy="723900"/>
          </a:xfrm>
          <a:prstGeom prst="roundRect">
            <a:avLst>
              <a:gd name="adj" fmla="val 31578"/>
            </a:avLst>
          </a:prstGeom>
          <a:solidFill>
            <a:srgbClr val="C8A9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6327" y="6027354"/>
            <a:ext cx="342891" cy="2896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2176" y="5977385"/>
            <a:ext cx="843365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001F3F"/>
                </a:solidFill>
              </a:rPr>
              <a:t> اسناد گلی باقی‌مانده نشان‌دهنده </a:t>
            </a:r>
            <a:r>
              <a:rPr sz="1315" b="1">
                <a:solidFill>
                  <a:srgbClr val="C8A951"/>
                </a:solidFill>
              </a:rPr>
              <a:t>سیستمی سازمان‌یافته</a:t>
            </a:r>
            <a:r>
              <a:rPr sz="1315" b="0">
                <a:solidFill>
                  <a:srgbClr val="001F3F"/>
                </a:solidFill>
              </a:rPr>
              <a:t> برای نگارش خط ایلامی و آموزش رسمی در تمدن ایلام است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Times New Roman"/>
        <a:ea typeface=""/>
        <a:cs typeface="Pinar-DS1-FD Black"/>
      </a:majorFont>
      <a:minorFont>
        <a:latin typeface="Times New Roman"/>
        <a:ea typeface=""/>
        <a:cs typeface="Pinar-DS1-FD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5166</Words>
  <Application>Microsoft Office PowerPoint</Application>
  <PresentationFormat>Widescreen</PresentationFormat>
  <Paragraphs>750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Times New Roman</vt:lpstr>
      <vt:lpstr>Calibri</vt:lpstr>
      <vt:lpstr>Pinar-DS1-FD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Khosravi</dc:creator>
  <cp:keywords/>
  <dc:description>generated using python-pptx</dc:description>
  <cp:lastModifiedBy>Khosravi</cp:lastModifiedBy>
  <cp:revision>23</cp:revision>
  <dcterms:created xsi:type="dcterms:W3CDTF">2013-01-27T09:14:16Z</dcterms:created>
  <dcterms:modified xsi:type="dcterms:W3CDTF">2025-11-08T18:44:00Z</dcterms:modified>
  <cp:category/>
</cp:coreProperties>
</file>